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8" r:id="rId7"/>
    <p:sldId id="269" r:id="rId8"/>
    <p:sldId id="270" r:id="rId9"/>
    <p:sldId id="271" r:id="rId10"/>
    <p:sldId id="264" r:id="rId11"/>
    <p:sldId id="266" r:id="rId12"/>
    <p:sldId id="267" r:id="rId13"/>
  </p:sldIdLst>
  <p:sldSz cx="9144000" cy="5143500" type="screen16x9"/>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A19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17" d="100"/>
          <a:sy n="117" d="100"/>
        </p:scale>
        <p:origin x="222" y="10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210674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4.jpe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4.jpeg"/><Relationship Id="rId1" Type="http://schemas.openxmlformats.org/officeDocument/2006/relationships/slideLayout" Target="../slideLayouts/slideLayout1.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4.jpeg"/><Relationship Id="rId7" Type="http://schemas.microsoft.com/office/2007/relationships/hdphoto" Target="../media/hdphoto3.wdp"/><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25.png"/><Relationship Id="rId5" Type="http://schemas.microsoft.com/office/2007/relationships/hdphoto" Target="../media/hdphoto2.wdp"/><Relationship Id="rId10" Type="http://schemas.openxmlformats.org/officeDocument/2006/relationships/image" Target="../media/image27.png"/><Relationship Id="rId4" Type="http://schemas.openxmlformats.org/officeDocument/2006/relationships/image" Target="../media/image24.png"/><Relationship Id="rId9" Type="http://schemas.microsoft.com/office/2007/relationships/hdphoto" Target="../media/hdphoto4.wdp"/></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3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5" name="Rectángulo 4">
            <a:extLst>
              <a:ext uri="{FF2B5EF4-FFF2-40B4-BE49-F238E27FC236}">
                <a16:creationId xmlns:a16="http://schemas.microsoft.com/office/drawing/2014/main" id="{88217432-4B05-4ECA-96F3-C13D0941BF8F}"/>
              </a:ext>
            </a:extLst>
          </p:cNvPr>
          <p:cNvSpPr/>
          <p:nvPr/>
        </p:nvSpPr>
        <p:spPr>
          <a:xfrm>
            <a:off x="364525" y="1382480"/>
            <a:ext cx="1304996" cy="236163"/>
          </a:xfrm>
          <a:prstGeom prst="rect">
            <a:avLst/>
          </a:prstGeom>
          <a:solidFill>
            <a:srgbClr val="0A193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Text 0"/>
          <p:cNvSpPr/>
          <p:nvPr/>
        </p:nvSpPr>
        <p:spPr>
          <a:xfrm>
            <a:off x="1017023" y="1218860"/>
            <a:ext cx="1788951" cy="650050"/>
          </a:xfrm>
          <a:prstGeom prst="rect">
            <a:avLst/>
          </a:prstGeom>
          <a:noFill/>
          <a:ln/>
        </p:spPr>
        <p:txBody>
          <a:bodyPr wrap="none" lIns="0" tIns="0" rIns="0" bIns="0" rtlCol="0" anchor="t">
            <a:spAutoFit/>
          </a:bodyPr>
          <a:lstStyle/>
          <a:p>
            <a:pPr marL="0" indent="0" algn="l">
              <a:lnSpc>
                <a:spcPct val="88000"/>
              </a:lnSpc>
              <a:buNone/>
            </a:pPr>
            <a:r>
              <a:rPr lang="en-US" sz="4800" b="1" dirty="0">
                <a:solidFill>
                  <a:srgbClr val="FFFFFF"/>
                </a:solidFill>
                <a:latin typeface="Montserrat Bold" pitchFamily="34" charset="0"/>
                <a:ea typeface="Montserrat Bold" pitchFamily="34" charset="-122"/>
                <a:cs typeface="Montserrat Bold" pitchFamily="34" charset="-120"/>
              </a:rPr>
              <a:t>SGPA</a:t>
            </a:r>
            <a:endParaRPr lang="en-US" sz="4800" dirty="0"/>
          </a:p>
        </p:txBody>
      </p:sp>
      <p:sp>
        <p:nvSpPr>
          <p:cNvPr id="4" name="Text 1"/>
          <p:cNvSpPr/>
          <p:nvPr/>
        </p:nvSpPr>
        <p:spPr>
          <a:xfrm>
            <a:off x="21431" y="1953067"/>
            <a:ext cx="3976080" cy="738664"/>
          </a:xfrm>
          <a:prstGeom prst="rect">
            <a:avLst/>
          </a:prstGeom>
          <a:noFill/>
          <a:ln/>
        </p:spPr>
        <p:txBody>
          <a:bodyPr wrap="square" lIns="0" tIns="0" rIns="0" bIns="0" rtlCol="0" anchor="t">
            <a:spAutoFit/>
          </a:bodyPr>
          <a:lstStyle/>
          <a:p>
            <a:pPr marL="0" indent="0" algn="ctr">
              <a:buNone/>
            </a:pPr>
            <a:r>
              <a:rPr lang="en-US" sz="2400" b="1" i="1" dirty="0">
                <a:solidFill>
                  <a:srgbClr val="64FFDA"/>
                </a:solidFill>
                <a:latin typeface="Roboto" pitchFamily="34" charset="0"/>
                <a:ea typeface="Roboto" pitchFamily="34" charset="-122"/>
                <a:cs typeface="Roboto" pitchFamily="34" charset="-120"/>
              </a:rPr>
              <a:t>Sistema </a:t>
            </a:r>
            <a:r>
              <a:rPr lang="en-US" sz="2400" b="1" i="1" dirty="0" err="1">
                <a:solidFill>
                  <a:srgbClr val="64FFDA"/>
                </a:solidFill>
                <a:latin typeface="Roboto" pitchFamily="34" charset="0"/>
                <a:ea typeface="Roboto" pitchFamily="34" charset="-122"/>
                <a:cs typeface="Roboto" pitchFamily="34" charset="-120"/>
              </a:rPr>
              <a:t>Gestión</a:t>
            </a:r>
            <a:r>
              <a:rPr lang="en-US" sz="2400" b="1" i="1" dirty="0">
                <a:solidFill>
                  <a:srgbClr val="64FFDA"/>
                </a:solidFill>
                <a:latin typeface="Roboto" pitchFamily="34" charset="0"/>
                <a:ea typeface="Roboto" pitchFamily="34" charset="-122"/>
                <a:cs typeface="Roboto" pitchFamily="34" charset="-120"/>
              </a:rPr>
              <a:t> de Pagos Adicionales</a:t>
            </a:r>
            <a:endParaRPr lang="en-US" sz="2400" b="1" i="1" dirty="0"/>
          </a:p>
        </p:txBody>
      </p:sp>
      <p:sp>
        <p:nvSpPr>
          <p:cNvPr id="6" name="Shape 3"/>
          <p:cNvSpPr/>
          <p:nvPr/>
        </p:nvSpPr>
        <p:spPr>
          <a:xfrm>
            <a:off x="571500" y="3344698"/>
            <a:ext cx="21431" cy="350044"/>
          </a:xfrm>
          <a:prstGeom prst="rect">
            <a:avLst/>
          </a:prstGeom>
          <a:solidFill>
            <a:srgbClr val="64FFDA"/>
          </a:solidFill>
          <a:ln/>
        </p:spPr>
      </p:sp>
      <p:pic>
        <p:nvPicPr>
          <p:cNvPr id="8" name="Image 1" descr="preencoded.png"/>
          <p:cNvPicPr>
            <a:picLocks noChangeAspect="1"/>
          </p:cNvPicPr>
          <p:nvPr/>
        </p:nvPicPr>
        <p:blipFill>
          <a:blip r:embed="rId4"/>
          <a:stretch>
            <a:fillRect/>
          </a:stretch>
        </p:blipFill>
        <p:spPr>
          <a:xfrm>
            <a:off x="4176151" y="0"/>
            <a:ext cx="4967850" cy="5143500"/>
          </a:xfrm>
          <a:prstGeom prst="rect">
            <a:avLst/>
          </a:prstGeom>
          <a:effectLst>
            <a:softEdge rad="31750"/>
          </a:effectLst>
        </p:spPr>
      </p:pic>
      <p:sp>
        <p:nvSpPr>
          <p:cNvPr id="9" name="Text 0">
            <a:extLst>
              <a:ext uri="{FF2B5EF4-FFF2-40B4-BE49-F238E27FC236}">
                <a16:creationId xmlns:a16="http://schemas.microsoft.com/office/drawing/2014/main" id="{D48B5319-C49B-406B-A959-52AA17255780}"/>
              </a:ext>
            </a:extLst>
          </p:cNvPr>
          <p:cNvSpPr/>
          <p:nvPr/>
        </p:nvSpPr>
        <p:spPr>
          <a:xfrm>
            <a:off x="1510146" y="3081600"/>
            <a:ext cx="889667" cy="243785"/>
          </a:xfrm>
          <a:prstGeom prst="rect">
            <a:avLst/>
          </a:prstGeom>
          <a:noFill/>
          <a:ln/>
        </p:spPr>
        <p:txBody>
          <a:bodyPr wrap="none" lIns="0" tIns="0" rIns="0" bIns="0" rtlCol="0" anchor="t">
            <a:spAutoFit/>
          </a:bodyPr>
          <a:lstStyle/>
          <a:p>
            <a:pPr marL="0" indent="0" algn="l">
              <a:lnSpc>
                <a:spcPct val="88000"/>
              </a:lnSpc>
              <a:buNone/>
            </a:pPr>
            <a:r>
              <a:rPr lang="en-US" b="1" dirty="0" err="1">
                <a:solidFill>
                  <a:srgbClr val="FFFFFF"/>
                </a:solidFill>
                <a:latin typeface="Montserrat Bold" pitchFamily="34" charset="0"/>
                <a:ea typeface="Montserrat Bold" pitchFamily="34" charset="-122"/>
                <a:cs typeface="Montserrat Bold" pitchFamily="34" charset="-120"/>
              </a:rPr>
              <a:t>Autora</a:t>
            </a:r>
            <a:r>
              <a:rPr lang="en-US" b="1" dirty="0">
                <a:solidFill>
                  <a:srgbClr val="FFFFFF"/>
                </a:solidFill>
                <a:latin typeface="Montserrat Bold" pitchFamily="34" charset="0"/>
                <a:ea typeface="Montserrat Bold" pitchFamily="34" charset="-122"/>
                <a:cs typeface="Montserrat Bold" pitchFamily="34" charset="-120"/>
              </a:rPr>
              <a:t>:</a:t>
            </a:r>
            <a:endParaRPr lang="en-US" dirty="0"/>
          </a:p>
        </p:txBody>
      </p:sp>
      <p:sp>
        <p:nvSpPr>
          <p:cNvPr id="10" name="Text 1">
            <a:extLst>
              <a:ext uri="{FF2B5EF4-FFF2-40B4-BE49-F238E27FC236}">
                <a16:creationId xmlns:a16="http://schemas.microsoft.com/office/drawing/2014/main" id="{3793B521-3F17-4121-95A2-16FB870A3B38}"/>
              </a:ext>
            </a:extLst>
          </p:cNvPr>
          <p:cNvSpPr/>
          <p:nvPr/>
        </p:nvSpPr>
        <p:spPr>
          <a:xfrm>
            <a:off x="623475" y="3415009"/>
            <a:ext cx="4159072" cy="738664"/>
          </a:xfrm>
          <a:prstGeom prst="rect">
            <a:avLst/>
          </a:prstGeom>
          <a:noFill/>
          <a:ln/>
        </p:spPr>
        <p:txBody>
          <a:bodyPr wrap="square" lIns="0" tIns="0" rIns="0" bIns="0" rtlCol="0" anchor="t">
            <a:spAutoFit/>
          </a:bodyPr>
          <a:lstStyle/>
          <a:p>
            <a:pPr marL="0" indent="0" algn="l">
              <a:buNone/>
            </a:pPr>
            <a:r>
              <a:rPr lang="en-US" sz="1600" b="1" i="1" dirty="0">
                <a:solidFill>
                  <a:srgbClr val="64FFDA"/>
                </a:solidFill>
                <a:latin typeface="Roboto" pitchFamily="34" charset="0"/>
                <a:ea typeface="Roboto" pitchFamily="34" charset="-122"/>
              </a:rPr>
              <a:t>Sherlly Alvarez Miranda</a:t>
            </a:r>
          </a:p>
          <a:p>
            <a:pPr marL="0" indent="0" algn="l">
              <a:buNone/>
            </a:pPr>
            <a:r>
              <a:rPr lang="en-US" sz="1600" b="1" i="1" dirty="0">
                <a:solidFill>
                  <a:srgbClr val="64FFDA"/>
                </a:solidFill>
                <a:latin typeface="Roboto" pitchFamily="34" charset="0"/>
                <a:ea typeface="Roboto" pitchFamily="34" charset="-122"/>
              </a:rPr>
              <a:t>Ana Pita Ramirez</a:t>
            </a:r>
          </a:p>
          <a:p>
            <a:pPr marL="0" indent="0" algn="l">
              <a:buNone/>
            </a:pPr>
            <a:r>
              <a:rPr lang="en-US" sz="1600" b="1" i="1" dirty="0" err="1">
                <a:solidFill>
                  <a:srgbClr val="64FFDA"/>
                </a:solidFill>
                <a:latin typeface="Roboto" pitchFamily="34" charset="0"/>
                <a:ea typeface="Roboto" pitchFamily="34" charset="-122"/>
              </a:rPr>
              <a:t>Yudith</a:t>
            </a:r>
            <a:r>
              <a:rPr lang="en-US" sz="1600" b="1" i="1">
                <a:solidFill>
                  <a:srgbClr val="64FFDA"/>
                </a:solidFill>
                <a:latin typeface="Roboto" pitchFamily="34" charset="0"/>
                <a:ea typeface="Roboto" pitchFamily="34" charset="-122"/>
              </a:rPr>
              <a:t> Miranda Torres</a:t>
            </a:r>
            <a:endParaRPr lang="en-US" sz="1600" b="1" i="1" dirty="0"/>
          </a:p>
        </p:txBody>
      </p:sp>
      <p:pic>
        <p:nvPicPr>
          <p:cNvPr id="11" name="14 Imagen">
            <a:extLst>
              <a:ext uri="{FF2B5EF4-FFF2-40B4-BE49-F238E27FC236}">
                <a16:creationId xmlns:a16="http://schemas.microsoft.com/office/drawing/2014/main" id="{069C3AF4-EA52-45D8-A723-4A0C16B2880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51421" y="286756"/>
            <a:ext cx="520154" cy="841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10"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71500" y="536850"/>
            <a:ext cx="8572500" cy="417909"/>
          </a:xfrm>
          <a:prstGeom prst="rect">
            <a:avLst/>
          </a:prstGeom>
          <a:noFill/>
          <a:ln/>
        </p:spPr>
        <p:txBody>
          <a:bodyPr wrap="square" lIns="0" tIns="0" rIns="0" bIns="0" rtlCol="0" anchor="t">
            <a:spAutoFit/>
          </a:bodyPr>
          <a:lstStyle/>
          <a:p>
            <a:pPr marL="0" indent="0" algn="l">
              <a:buNone/>
            </a:pPr>
            <a:r>
              <a:rPr lang="en-US" sz="2450" b="1" dirty="0">
                <a:solidFill>
                  <a:srgbClr val="FFFFFF"/>
                </a:solidFill>
                <a:latin typeface="Montserrat Bold" pitchFamily="34" charset="0"/>
                <a:ea typeface="Montserrat Bold" pitchFamily="34" charset="-122"/>
                <a:cs typeface="Montserrat Bold" pitchFamily="34" charset="-120"/>
              </a:rPr>
              <a:t>El Desafío Legal y Operativo</a:t>
            </a:r>
            <a:endParaRPr lang="en-US" sz="2450" dirty="0"/>
          </a:p>
        </p:txBody>
      </p:sp>
      <p:sp>
        <p:nvSpPr>
          <p:cNvPr id="4" name="Text 1"/>
          <p:cNvSpPr/>
          <p:nvPr/>
        </p:nvSpPr>
        <p:spPr>
          <a:xfrm>
            <a:off x="457199" y="967320"/>
            <a:ext cx="8431620" cy="605422"/>
          </a:xfrm>
          <a:prstGeom prst="rect">
            <a:avLst/>
          </a:prstGeom>
          <a:noFill/>
          <a:ln/>
        </p:spPr>
        <p:txBody>
          <a:bodyPr wrap="square" lIns="0" tIns="0" rIns="0" bIns="0" rtlCol="0" anchor="t">
            <a:spAutoFit/>
          </a:bodyPr>
          <a:lstStyle/>
          <a:p>
            <a:pPr marL="0" indent="0" algn="l">
              <a:lnSpc>
                <a:spcPct val="128000"/>
              </a:lnSpc>
              <a:buNone/>
            </a:pPr>
            <a:r>
              <a:rPr lang="en-US" sz="1600" dirty="0">
                <a:solidFill>
                  <a:schemeClr val="bg1"/>
                </a:solidFill>
                <a:latin typeface="Open Sans" pitchFamily="34" charset="0"/>
                <a:ea typeface="Open Sans" pitchFamily="34" charset="-122"/>
                <a:cs typeface="Open Sans" pitchFamily="34" charset="-120"/>
              </a:rPr>
              <a:t>La entrada en vigor de la nueva normativa transforma la estructura de Capital Humano en la empresa.</a:t>
            </a:r>
            <a:endParaRPr lang="en-US" sz="1600" dirty="0">
              <a:solidFill>
                <a:schemeClr val="bg1"/>
              </a:solidFill>
            </a:endParaRPr>
          </a:p>
        </p:txBody>
      </p:sp>
      <p:pic>
        <p:nvPicPr>
          <p:cNvPr id="5" name="Image 1" descr="preencoded.png"/>
          <p:cNvPicPr>
            <a:picLocks noChangeAspect="1"/>
          </p:cNvPicPr>
          <p:nvPr/>
        </p:nvPicPr>
        <p:blipFill>
          <a:blip r:embed="rId4"/>
          <a:stretch>
            <a:fillRect/>
          </a:stretch>
        </p:blipFill>
        <p:spPr>
          <a:xfrm>
            <a:off x="571500" y="1955899"/>
            <a:ext cx="142875" cy="142875"/>
          </a:xfrm>
          <a:prstGeom prst="rect">
            <a:avLst/>
          </a:prstGeom>
        </p:spPr>
      </p:pic>
      <p:sp>
        <p:nvSpPr>
          <p:cNvPr id="6" name="Text 2"/>
          <p:cNvSpPr/>
          <p:nvPr/>
        </p:nvSpPr>
        <p:spPr>
          <a:xfrm>
            <a:off x="871537" y="1786556"/>
            <a:ext cx="3914775" cy="492443"/>
          </a:xfrm>
          <a:prstGeom prst="rect">
            <a:avLst/>
          </a:prstGeom>
          <a:noFill/>
          <a:ln/>
        </p:spPr>
        <p:txBody>
          <a:bodyPr wrap="square" lIns="0" tIns="0" rIns="0" bIns="0" rtlCol="0" anchor="t">
            <a:spAutoFit/>
          </a:bodyPr>
          <a:lstStyle/>
          <a:p>
            <a:pPr marL="0" indent="0" algn="l">
              <a:buNone/>
            </a:pPr>
            <a:r>
              <a:rPr lang="en-US" sz="1600" dirty="0">
                <a:solidFill>
                  <a:schemeClr val="bg1"/>
                </a:solidFill>
                <a:latin typeface="Open Sans" pitchFamily="34" charset="0"/>
                <a:ea typeface="Open Sans" pitchFamily="34" charset="-122"/>
                <a:cs typeface="Open Sans" pitchFamily="34" charset="-120"/>
              </a:rPr>
              <a:t>Implementación de nuevas tarifas para Nocturnidad, CLA, CNCI y Maestría.</a:t>
            </a:r>
            <a:endParaRPr lang="en-US" sz="1600" dirty="0">
              <a:solidFill>
                <a:schemeClr val="bg1"/>
              </a:solidFill>
            </a:endParaRPr>
          </a:p>
        </p:txBody>
      </p:sp>
      <p:pic>
        <p:nvPicPr>
          <p:cNvPr id="7" name="Image 2" descr="preencoded.png"/>
          <p:cNvPicPr>
            <a:picLocks noChangeAspect="1"/>
          </p:cNvPicPr>
          <p:nvPr/>
        </p:nvPicPr>
        <p:blipFill>
          <a:blip r:embed="rId4"/>
          <a:stretch>
            <a:fillRect/>
          </a:stretch>
        </p:blipFill>
        <p:spPr>
          <a:xfrm>
            <a:off x="595423" y="2906254"/>
            <a:ext cx="142875" cy="142875"/>
          </a:xfrm>
          <a:prstGeom prst="rect">
            <a:avLst/>
          </a:prstGeom>
        </p:spPr>
      </p:pic>
      <p:sp>
        <p:nvSpPr>
          <p:cNvPr id="8" name="Text 3"/>
          <p:cNvSpPr/>
          <p:nvPr/>
        </p:nvSpPr>
        <p:spPr>
          <a:xfrm>
            <a:off x="871537" y="2571750"/>
            <a:ext cx="3914775" cy="738664"/>
          </a:xfrm>
          <a:prstGeom prst="rect">
            <a:avLst/>
          </a:prstGeom>
          <a:noFill/>
          <a:ln/>
        </p:spPr>
        <p:txBody>
          <a:bodyPr wrap="square" lIns="0" tIns="0" rIns="0" bIns="0" rtlCol="0" anchor="t">
            <a:spAutoFit/>
          </a:bodyPr>
          <a:lstStyle/>
          <a:p>
            <a:pPr marL="0" indent="0" algn="l">
              <a:buNone/>
            </a:pPr>
            <a:r>
              <a:rPr lang="en-US" sz="1600" dirty="0">
                <a:solidFill>
                  <a:schemeClr val="bg1"/>
                </a:solidFill>
                <a:latin typeface="Open Sans" pitchFamily="34" charset="0"/>
                <a:ea typeface="Open Sans" pitchFamily="34" charset="-122"/>
                <a:cs typeface="Open Sans" pitchFamily="34" charset="-120"/>
              </a:rPr>
              <a:t>Incorporación del pago por Antigüedad con cálculos de años fiscales en tiempo real.</a:t>
            </a:r>
            <a:endParaRPr lang="en-US" sz="1600" dirty="0">
              <a:solidFill>
                <a:schemeClr val="bg1"/>
              </a:solidFill>
            </a:endParaRPr>
          </a:p>
        </p:txBody>
      </p:sp>
      <p:pic>
        <p:nvPicPr>
          <p:cNvPr id="9" name="Image 3" descr="preencoded.png"/>
          <p:cNvPicPr>
            <a:picLocks noChangeAspect="1"/>
          </p:cNvPicPr>
          <p:nvPr/>
        </p:nvPicPr>
        <p:blipFill>
          <a:blip r:embed="rId5"/>
          <a:stretch>
            <a:fillRect/>
          </a:stretch>
        </p:blipFill>
        <p:spPr>
          <a:xfrm>
            <a:off x="619180" y="3742529"/>
            <a:ext cx="142875" cy="142875"/>
          </a:xfrm>
          <a:prstGeom prst="rect">
            <a:avLst/>
          </a:prstGeom>
        </p:spPr>
      </p:pic>
      <p:sp>
        <p:nvSpPr>
          <p:cNvPr id="10" name="Text 4"/>
          <p:cNvSpPr/>
          <p:nvPr/>
        </p:nvSpPr>
        <p:spPr>
          <a:xfrm>
            <a:off x="871537" y="3598225"/>
            <a:ext cx="3914775" cy="492443"/>
          </a:xfrm>
          <a:prstGeom prst="rect">
            <a:avLst/>
          </a:prstGeom>
          <a:noFill/>
          <a:ln/>
        </p:spPr>
        <p:txBody>
          <a:bodyPr wrap="square" lIns="0" tIns="0" rIns="0" bIns="0" rtlCol="0" anchor="t">
            <a:spAutoFit/>
          </a:bodyPr>
          <a:lstStyle/>
          <a:p>
            <a:pPr marL="0" indent="0" algn="l">
              <a:buNone/>
            </a:pPr>
            <a:r>
              <a:rPr lang="en-US" sz="1600" dirty="0">
                <a:solidFill>
                  <a:schemeClr val="bg1"/>
                </a:solidFill>
                <a:latin typeface="Open Sans" pitchFamily="34" charset="0"/>
                <a:ea typeface="Open Sans" pitchFamily="34" charset="-122"/>
                <a:cs typeface="Open Sans" pitchFamily="34" charset="-120"/>
              </a:rPr>
              <a:t>Necesidad de control estricto para </a:t>
            </a:r>
            <a:r>
              <a:rPr lang="en-US" sz="1600" dirty="0" err="1">
                <a:solidFill>
                  <a:schemeClr val="bg1"/>
                </a:solidFill>
                <a:latin typeface="Open Sans" pitchFamily="34" charset="0"/>
                <a:ea typeface="Open Sans" pitchFamily="34" charset="-122"/>
                <a:cs typeface="Open Sans" pitchFamily="34" charset="-120"/>
              </a:rPr>
              <a:t>evitar</a:t>
            </a:r>
            <a:r>
              <a:rPr lang="en-US" sz="1600" dirty="0">
                <a:solidFill>
                  <a:schemeClr val="bg1"/>
                </a:solidFill>
                <a:latin typeface="Open Sans" pitchFamily="34" charset="0"/>
                <a:ea typeface="Open Sans" pitchFamily="34" charset="-122"/>
                <a:cs typeface="Open Sans" pitchFamily="34" charset="-120"/>
              </a:rPr>
              <a:t> </a:t>
            </a:r>
            <a:r>
              <a:rPr lang="en-US" sz="1600" dirty="0" err="1">
                <a:solidFill>
                  <a:schemeClr val="bg1"/>
                </a:solidFill>
                <a:latin typeface="Open Sans" pitchFamily="34" charset="0"/>
                <a:ea typeface="Open Sans" pitchFamily="34" charset="-122"/>
                <a:cs typeface="Open Sans" pitchFamily="34" charset="-120"/>
              </a:rPr>
              <a:t>pagos</a:t>
            </a:r>
            <a:r>
              <a:rPr lang="en-US" sz="1600" dirty="0">
                <a:solidFill>
                  <a:schemeClr val="bg1"/>
                </a:solidFill>
                <a:latin typeface="Open Sans" pitchFamily="34" charset="0"/>
                <a:ea typeface="Open Sans" pitchFamily="34" charset="-122"/>
                <a:cs typeface="Open Sans" pitchFamily="34" charset="-120"/>
              </a:rPr>
              <a:t> </a:t>
            </a:r>
            <a:r>
              <a:rPr lang="en-US" sz="1600" dirty="0" err="1">
                <a:solidFill>
                  <a:schemeClr val="bg1"/>
                </a:solidFill>
                <a:latin typeface="Open Sans" pitchFamily="34" charset="0"/>
                <a:ea typeface="Open Sans" pitchFamily="34" charset="-122"/>
                <a:cs typeface="Open Sans" pitchFamily="34" charset="-120"/>
              </a:rPr>
              <a:t>indebidos</a:t>
            </a:r>
            <a:r>
              <a:rPr lang="en-US" sz="1600" dirty="0">
                <a:solidFill>
                  <a:schemeClr val="bg1"/>
                </a:solidFill>
                <a:latin typeface="Open Sans" pitchFamily="34" charset="0"/>
                <a:ea typeface="Open Sans" pitchFamily="34" charset="-122"/>
                <a:cs typeface="Open Sans" pitchFamily="34" charset="-120"/>
              </a:rPr>
              <a:t> </a:t>
            </a:r>
            <a:endParaRPr lang="en-US" sz="1600" dirty="0">
              <a:solidFill>
                <a:schemeClr val="bg1"/>
              </a:solidFill>
            </a:endParaRPr>
          </a:p>
        </p:txBody>
      </p:sp>
      <p:sp>
        <p:nvSpPr>
          <p:cNvPr id="11" name="Shape 5"/>
          <p:cNvSpPr/>
          <p:nvPr/>
        </p:nvSpPr>
        <p:spPr>
          <a:xfrm>
            <a:off x="5200650" y="1446609"/>
            <a:ext cx="3371850" cy="2680302"/>
          </a:xfrm>
          <a:prstGeom prst="rect">
            <a:avLst/>
          </a:prstGeom>
          <a:solidFill>
            <a:srgbClr val="112240"/>
          </a:solidFill>
          <a:ln/>
        </p:spPr>
      </p:sp>
      <p:sp>
        <p:nvSpPr>
          <p:cNvPr id="12" name="Text 6"/>
          <p:cNvSpPr/>
          <p:nvPr/>
        </p:nvSpPr>
        <p:spPr>
          <a:xfrm>
            <a:off x="5486400" y="1588945"/>
            <a:ext cx="2800350" cy="307777"/>
          </a:xfrm>
          <a:prstGeom prst="rect">
            <a:avLst/>
          </a:prstGeom>
          <a:noFill/>
          <a:ln/>
        </p:spPr>
        <p:txBody>
          <a:bodyPr wrap="square" lIns="0" tIns="0" rIns="0" bIns="0" rtlCol="0" anchor="t">
            <a:spAutoFit/>
          </a:bodyPr>
          <a:lstStyle/>
          <a:p>
            <a:pPr marL="0" indent="0" algn="l">
              <a:buNone/>
            </a:pPr>
            <a:r>
              <a:rPr lang="en-US" sz="2000" b="1" dirty="0" err="1">
                <a:solidFill>
                  <a:srgbClr val="64FFDA"/>
                </a:solidFill>
                <a:latin typeface="Montserrat Bold" pitchFamily="34" charset="0"/>
                <a:ea typeface="Montserrat Bold" pitchFamily="34" charset="-122"/>
                <a:cs typeface="Montserrat Bold" pitchFamily="34" charset="-120"/>
              </a:rPr>
              <a:t>Condición</a:t>
            </a:r>
            <a:r>
              <a:rPr lang="en-US" sz="2000" b="1" dirty="0">
                <a:solidFill>
                  <a:srgbClr val="64FFDA"/>
                </a:solidFill>
                <a:latin typeface="Montserrat Bold" pitchFamily="34" charset="0"/>
                <a:ea typeface="Montserrat Bold" pitchFamily="34" charset="-122"/>
                <a:cs typeface="Montserrat Bold" pitchFamily="34" charset="-120"/>
              </a:rPr>
              <a:t> </a:t>
            </a:r>
            <a:r>
              <a:rPr lang="en-US" sz="2000" b="1" dirty="0" err="1">
                <a:solidFill>
                  <a:srgbClr val="64FFDA"/>
                </a:solidFill>
                <a:latin typeface="Montserrat Bold" pitchFamily="34" charset="0"/>
                <a:ea typeface="Montserrat Bold" pitchFamily="34" charset="-122"/>
                <a:cs typeface="Montserrat Bold" pitchFamily="34" charset="-120"/>
              </a:rPr>
              <a:t>Limitante</a:t>
            </a:r>
            <a:endParaRPr lang="en-US" sz="2000" b="1" dirty="0"/>
          </a:p>
        </p:txBody>
      </p:sp>
      <p:sp>
        <p:nvSpPr>
          <p:cNvPr id="13" name="Text 7"/>
          <p:cNvSpPr/>
          <p:nvPr/>
        </p:nvSpPr>
        <p:spPr>
          <a:xfrm>
            <a:off x="5486400" y="2222153"/>
            <a:ext cx="2934586" cy="1181862"/>
          </a:xfrm>
          <a:prstGeom prst="rect">
            <a:avLst/>
          </a:prstGeom>
          <a:noFill/>
          <a:ln/>
        </p:spPr>
        <p:txBody>
          <a:bodyPr wrap="square" lIns="0" tIns="0" rIns="0" bIns="0" rtlCol="0" anchor="t">
            <a:spAutoFit/>
          </a:bodyPr>
          <a:lstStyle/>
          <a:p>
            <a:pPr marL="0" indent="0" algn="l">
              <a:lnSpc>
                <a:spcPct val="96000"/>
              </a:lnSpc>
              <a:buNone/>
            </a:pPr>
            <a:r>
              <a:rPr lang="en-US" sz="2000" b="1" dirty="0">
                <a:solidFill>
                  <a:srgbClr val="FFFFFF"/>
                </a:solidFill>
                <a:latin typeface="Open Sans" pitchFamily="34" charset="0"/>
                <a:ea typeface="Open Sans" pitchFamily="34" charset="-122"/>
                <a:cs typeface="Open Sans" pitchFamily="34" charset="-120"/>
              </a:rPr>
              <a:t>La suma de pagos adicionales </a:t>
            </a:r>
            <a:r>
              <a:rPr lang="en-US" sz="2000" b="1" dirty="0">
                <a:solidFill>
                  <a:srgbClr val="64FFDA"/>
                </a:solidFill>
                <a:latin typeface="Open Sans" pitchFamily="34" charset="0"/>
                <a:ea typeface="Open Sans" pitchFamily="34" charset="-122"/>
                <a:cs typeface="Open Sans" pitchFamily="34" charset="-120"/>
              </a:rPr>
              <a:t>no puede exceder el 50%</a:t>
            </a:r>
            <a:r>
              <a:rPr lang="en-US" sz="2000" b="1" dirty="0">
                <a:solidFill>
                  <a:srgbClr val="FFFFFF"/>
                </a:solidFill>
                <a:latin typeface="Open Sans" pitchFamily="34" charset="0"/>
                <a:ea typeface="Open Sans" pitchFamily="34" charset="-122"/>
                <a:cs typeface="Open Sans" pitchFamily="34" charset="-120"/>
              </a:rPr>
              <a:t> del salario escala.</a:t>
            </a:r>
            <a:endParaRPr lang="en-US" sz="2000" dirty="0"/>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41337" y="505877"/>
            <a:ext cx="8572500" cy="430887"/>
          </a:xfrm>
          <a:prstGeom prst="rect">
            <a:avLst/>
          </a:prstGeom>
          <a:noFill/>
          <a:ln/>
        </p:spPr>
        <p:txBody>
          <a:bodyPr wrap="square" lIns="0" tIns="0" rIns="0" bIns="0" rtlCol="0" anchor="t">
            <a:spAutoFit/>
          </a:bodyPr>
          <a:lstStyle/>
          <a:p>
            <a:pPr marL="0" indent="0" algn="l">
              <a:buNone/>
            </a:pPr>
            <a:r>
              <a:rPr lang="en-US" sz="2800" b="1" dirty="0">
                <a:solidFill>
                  <a:srgbClr val="FFFFFF"/>
                </a:solidFill>
                <a:latin typeface="Montserrat Bold" pitchFamily="34" charset="0"/>
                <a:ea typeface="Montserrat Bold" pitchFamily="34" charset="-122"/>
                <a:cs typeface="Montserrat Bold" pitchFamily="34" charset="-120"/>
              </a:rPr>
              <a:t>Los Riesgos del Cálculo Manual</a:t>
            </a:r>
            <a:endParaRPr lang="en-US" sz="2800" dirty="0"/>
          </a:p>
        </p:txBody>
      </p:sp>
      <p:pic>
        <p:nvPicPr>
          <p:cNvPr id="4" name="Image 1" descr="preencoded.png"/>
          <p:cNvPicPr>
            <a:picLocks noChangeAspect="1"/>
          </p:cNvPicPr>
          <p:nvPr/>
        </p:nvPicPr>
        <p:blipFill>
          <a:blip r:embed="rId4"/>
          <a:stretch>
            <a:fillRect/>
          </a:stretch>
        </p:blipFill>
        <p:spPr>
          <a:xfrm>
            <a:off x="471489" y="1250678"/>
            <a:ext cx="314324" cy="314324"/>
          </a:xfrm>
          <a:prstGeom prst="rect">
            <a:avLst/>
          </a:prstGeom>
        </p:spPr>
      </p:pic>
      <p:sp>
        <p:nvSpPr>
          <p:cNvPr id="5" name="Text 1"/>
          <p:cNvSpPr/>
          <p:nvPr/>
        </p:nvSpPr>
        <p:spPr>
          <a:xfrm>
            <a:off x="885825" y="1236390"/>
            <a:ext cx="3757613" cy="307777"/>
          </a:xfrm>
          <a:prstGeom prst="rect">
            <a:avLst/>
          </a:prstGeom>
          <a:noFill/>
          <a:ln/>
        </p:spPr>
        <p:txBody>
          <a:bodyPr wrap="square" lIns="0" tIns="0" rIns="0" bIns="0" rtlCol="0" anchor="t">
            <a:spAutoFit/>
          </a:bodyPr>
          <a:lstStyle/>
          <a:p>
            <a:pPr marL="0" indent="0" algn="l">
              <a:buNone/>
            </a:pPr>
            <a:r>
              <a:rPr lang="en-US" sz="2000" b="1" dirty="0">
                <a:solidFill>
                  <a:srgbClr val="64FFDA"/>
                </a:solidFill>
                <a:latin typeface="Montserrat Bold" pitchFamily="34" charset="0"/>
                <a:ea typeface="Montserrat Bold" pitchFamily="34" charset="-122"/>
                <a:cs typeface="Montserrat Bold" pitchFamily="34" charset="-120"/>
              </a:rPr>
              <a:t>Riesgo de </a:t>
            </a:r>
            <a:r>
              <a:rPr lang="en-US" sz="2000" b="1" dirty="0" err="1">
                <a:solidFill>
                  <a:srgbClr val="64FFDA"/>
                </a:solidFill>
                <a:latin typeface="Montserrat Bold" pitchFamily="34" charset="0"/>
                <a:ea typeface="Montserrat Bold" pitchFamily="34" charset="-122"/>
                <a:cs typeface="Montserrat Bold" pitchFamily="34" charset="-120"/>
              </a:rPr>
              <a:t>pagos</a:t>
            </a:r>
            <a:r>
              <a:rPr lang="en-US" sz="2000" b="1" dirty="0">
                <a:solidFill>
                  <a:srgbClr val="64FFDA"/>
                </a:solidFill>
                <a:latin typeface="Montserrat Bold" pitchFamily="34" charset="0"/>
                <a:ea typeface="Montserrat Bold" pitchFamily="34" charset="-122"/>
                <a:cs typeface="Montserrat Bold" pitchFamily="34" charset="-120"/>
              </a:rPr>
              <a:t> </a:t>
            </a:r>
            <a:r>
              <a:rPr lang="en-US" sz="2000" b="1" dirty="0" err="1">
                <a:solidFill>
                  <a:srgbClr val="64FFDA"/>
                </a:solidFill>
                <a:latin typeface="Montserrat Bold" pitchFamily="34" charset="0"/>
                <a:ea typeface="Montserrat Bold" pitchFamily="34" charset="-122"/>
                <a:cs typeface="Montserrat Bold" pitchFamily="34" charset="-120"/>
              </a:rPr>
              <a:t>indebidos</a:t>
            </a:r>
            <a:endParaRPr lang="en-US" sz="2000" b="1" dirty="0"/>
          </a:p>
        </p:txBody>
      </p:sp>
      <p:sp>
        <p:nvSpPr>
          <p:cNvPr id="6" name="Text 2"/>
          <p:cNvSpPr/>
          <p:nvPr/>
        </p:nvSpPr>
        <p:spPr>
          <a:xfrm>
            <a:off x="889000" y="1582556"/>
            <a:ext cx="5275416" cy="536494"/>
          </a:xfrm>
          <a:prstGeom prst="rect">
            <a:avLst/>
          </a:prstGeom>
          <a:noFill/>
          <a:ln/>
        </p:spPr>
        <p:txBody>
          <a:bodyPr wrap="square" lIns="0" tIns="0" rIns="0" bIns="0" rtlCol="0" anchor="t">
            <a:spAutoFit/>
          </a:bodyPr>
          <a:lstStyle/>
          <a:p>
            <a:pPr marL="0" indent="0" algn="l">
              <a:lnSpc>
                <a:spcPct val="112000"/>
              </a:lnSpc>
              <a:buNone/>
            </a:pPr>
            <a:r>
              <a:rPr lang="en-US" sz="1600" dirty="0">
                <a:solidFill>
                  <a:schemeClr val="bg1"/>
                </a:solidFill>
                <a:latin typeface="Open Sans" pitchFamily="34" charset="0"/>
                <a:ea typeface="Open Sans" pitchFamily="34" charset="-122"/>
                <a:cs typeface="Open Sans" pitchFamily="34" charset="-120"/>
              </a:rPr>
              <a:t>Probabilidad crítica de incurrir en pagos indebidos fuera de la norma establecida por el Decreto 138.</a:t>
            </a:r>
            <a:endParaRPr lang="en-US" sz="1600" dirty="0">
              <a:solidFill>
                <a:schemeClr val="bg1"/>
              </a:solidFill>
            </a:endParaRPr>
          </a:p>
        </p:txBody>
      </p:sp>
      <p:pic>
        <p:nvPicPr>
          <p:cNvPr id="7" name="Image 2" descr="preencoded.png"/>
          <p:cNvPicPr>
            <a:picLocks noChangeAspect="1"/>
          </p:cNvPicPr>
          <p:nvPr/>
        </p:nvPicPr>
        <p:blipFill>
          <a:blip r:embed="rId5"/>
          <a:stretch>
            <a:fillRect/>
          </a:stretch>
        </p:blipFill>
        <p:spPr>
          <a:xfrm>
            <a:off x="362743" y="2470770"/>
            <a:ext cx="357188" cy="285750"/>
          </a:xfrm>
          <a:prstGeom prst="rect">
            <a:avLst/>
          </a:prstGeom>
        </p:spPr>
      </p:pic>
      <p:sp>
        <p:nvSpPr>
          <p:cNvPr id="8" name="Text 3"/>
          <p:cNvSpPr/>
          <p:nvPr/>
        </p:nvSpPr>
        <p:spPr>
          <a:xfrm>
            <a:off x="857250" y="2430422"/>
            <a:ext cx="3714750" cy="307777"/>
          </a:xfrm>
          <a:prstGeom prst="rect">
            <a:avLst/>
          </a:prstGeom>
          <a:noFill/>
          <a:ln/>
        </p:spPr>
        <p:txBody>
          <a:bodyPr wrap="square" lIns="0" tIns="0" rIns="0" bIns="0" rtlCol="0" anchor="t">
            <a:spAutoFit/>
          </a:bodyPr>
          <a:lstStyle/>
          <a:p>
            <a:pPr marL="0" indent="0" algn="l">
              <a:buNone/>
            </a:pPr>
            <a:r>
              <a:rPr lang="en-US" sz="2000" b="1" dirty="0">
                <a:solidFill>
                  <a:srgbClr val="64FFDA"/>
                </a:solidFill>
                <a:latin typeface="Montserrat Bold" pitchFamily="34" charset="0"/>
                <a:ea typeface="Montserrat Bold" pitchFamily="34" charset="-122"/>
                <a:cs typeface="Montserrat Bold" pitchFamily="34" charset="-120"/>
              </a:rPr>
              <a:t>Saturación Operativa</a:t>
            </a:r>
            <a:endParaRPr lang="en-US" sz="2000" b="1" dirty="0"/>
          </a:p>
        </p:txBody>
      </p:sp>
      <p:sp>
        <p:nvSpPr>
          <p:cNvPr id="9" name="Text 4"/>
          <p:cNvSpPr/>
          <p:nvPr/>
        </p:nvSpPr>
        <p:spPr>
          <a:xfrm>
            <a:off x="857250" y="2818649"/>
            <a:ext cx="5434012" cy="812274"/>
          </a:xfrm>
          <a:prstGeom prst="rect">
            <a:avLst/>
          </a:prstGeom>
          <a:noFill/>
          <a:ln/>
        </p:spPr>
        <p:txBody>
          <a:bodyPr wrap="square" lIns="0" tIns="0" rIns="0" bIns="0" rtlCol="0" anchor="t">
            <a:spAutoFit/>
          </a:bodyPr>
          <a:lstStyle/>
          <a:p>
            <a:pPr marL="0" indent="0" algn="just">
              <a:lnSpc>
                <a:spcPct val="112000"/>
              </a:lnSpc>
              <a:buNone/>
            </a:pPr>
            <a:r>
              <a:rPr lang="es-ES" sz="1600" dirty="0">
                <a:solidFill>
                  <a:schemeClr val="bg1"/>
                </a:solidFill>
                <a:latin typeface="Open Sans" pitchFamily="34" charset="0"/>
                <a:ea typeface="Open Sans" pitchFamily="34" charset="-122"/>
                <a:cs typeface="Open Sans" pitchFamily="34" charset="-120"/>
              </a:rPr>
              <a:t>Determinar el excedente individual y descontarlo manualmente del concepto estipulado (la Antigüedad) satura el tiempo de Recursos Humanos.</a:t>
            </a:r>
            <a:endParaRPr lang="en-US" sz="1600" dirty="0">
              <a:solidFill>
                <a:schemeClr val="bg1"/>
              </a:solidFill>
            </a:endParaRPr>
          </a:p>
        </p:txBody>
      </p:sp>
      <p:pic>
        <p:nvPicPr>
          <p:cNvPr id="10" name="Image 3" descr="preencoded.png"/>
          <p:cNvPicPr>
            <a:picLocks noChangeAspect="1"/>
          </p:cNvPicPr>
          <p:nvPr/>
        </p:nvPicPr>
        <p:blipFill>
          <a:blip r:embed="rId6"/>
          <a:stretch>
            <a:fillRect/>
          </a:stretch>
        </p:blipFill>
        <p:spPr>
          <a:xfrm>
            <a:off x="416719" y="3907970"/>
            <a:ext cx="357188" cy="285750"/>
          </a:xfrm>
          <a:prstGeom prst="rect">
            <a:avLst/>
          </a:prstGeom>
        </p:spPr>
      </p:pic>
      <p:sp>
        <p:nvSpPr>
          <p:cNvPr id="11" name="Text 5"/>
          <p:cNvSpPr/>
          <p:nvPr/>
        </p:nvSpPr>
        <p:spPr>
          <a:xfrm>
            <a:off x="857250" y="3881096"/>
            <a:ext cx="3714750" cy="307777"/>
          </a:xfrm>
          <a:prstGeom prst="rect">
            <a:avLst/>
          </a:prstGeom>
          <a:noFill/>
          <a:ln/>
        </p:spPr>
        <p:txBody>
          <a:bodyPr wrap="square" lIns="0" tIns="0" rIns="0" bIns="0" rtlCol="0" anchor="t">
            <a:spAutoFit/>
          </a:bodyPr>
          <a:lstStyle/>
          <a:p>
            <a:pPr marL="0" indent="0" algn="l">
              <a:buNone/>
            </a:pPr>
            <a:r>
              <a:rPr lang="en-US" sz="2000" b="1" dirty="0">
                <a:solidFill>
                  <a:srgbClr val="64FFDA"/>
                </a:solidFill>
                <a:latin typeface="Montserrat Bold" pitchFamily="34" charset="0"/>
                <a:ea typeface="Montserrat Bold" pitchFamily="34" charset="-122"/>
                <a:cs typeface="Montserrat Bold" pitchFamily="34" charset="-120"/>
              </a:rPr>
              <a:t>Ceguera Estadística</a:t>
            </a:r>
            <a:endParaRPr lang="en-US" sz="2000" b="1" dirty="0"/>
          </a:p>
        </p:txBody>
      </p:sp>
      <p:sp>
        <p:nvSpPr>
          <p:cNvPr id="12" name="Text 6"/>
          <p:cNvSpPr/>
          <p:nvPr/>
        </p:nvSpPr>
        <p:spPr>
          <a:xfrm>
            <a:off x="829546" y="4275178"/>
            <a:ext cx="5263433" cy="536494"/>
          </a:xfrm>
          <a:prstGeom prst="rect">
            <a:avLst/>
          </a:prstGeom>
          <a:noFill/>
          <a:ln/>
        </p:spPr>
        <p:txBody>
          <a:bodyPr wrap="square" lIns="0" tIns="0" rIns="0" bIns="0" rtlCol="0" anchor="t">
            <a:spAutoFit/>
          </a:bodyPr>
          <a:lstStyle/>
          <a:p>
            <a:pPr marL="0" indent="0" algn="l">
              <a:lnSpc>
                <a:spcPct val="112000"/>
              </a:lnSpc>
              <a:buNone/>
            </a:pPr>
            <a:r>
              <a:rPr lang="en-US" sz="1600" dirty="0">
                <a:solidFill>
                  <a:schemeClr val="bg1"/>
                </a:solidFill>
                <a:latin typeface="Open Sans" pitchFamily="34" charset="0"/>
                <a:ea typeface="Open Sans" pitchFamily="34" charset="-122"/>
                <a:cs typeface="Open Sans" pitchFamily="34" charset="-120"/>
              </a:rPr>
              <a:t>Falta de </a:t>
            </a:r>
            <a:r>
              <a:rPr lang="en-US" sz="1600" dirty="0" err="1">
                <a:solidFill>
                  <a:schemeClr val="bg1"/>
                </a:solidFill>
                <a:latin typeface="Open Sans" pitchFamily="34" charset="0"/>
                <a:ea typeface="Open Sans" pitchFamily="34" charset="-122"/>
                <a:cs typeface="Open Sans" pitchFamily="34" charset="-120"/>
              </a:rPr>
              <a:t>visibilidad</a:t>
            </a:r>
            <a:r>
              <a:rPr lang="en-US" sz="1600" dirty="0">
                <a:solidFill>
                  <a:schemeClr val="bg1"/>
                </a:solidFill>
                <a:latin typeface="Open Sans" pitchFamily="34" charset="0"/>
                <a:ea typeface="Open Sans" pitchFamily="34" charset="-122"/>
                <a:cs typeface="Open Sans" pitchFamily="34" charset="-120"/>
              </a:rPr>
              <a:t> </a:t>
            </a:r>
            <a:r>
              <a:rPr lang="en-US" sz="1600" dirty="0" err="1">
                <a:solidFill>
                  <a:schemeClr val="bg1"/>
                </a:solidFill>
                <a:latin typeface="Open Sans" pitchFamily="34" charset="0"/>
                <a:ea typeface="Open Sans" pitchFamily="34" charset="-122"/>
                <a:cs typeface="Open Sans" pitchFamily="34" charset="-120"/>
              </a:rPr>
              <a:t>sobre</a:t>
            </a:r>
            <a:r>
              <a:rPr lang="en-US" sz="1600" dirty="0">
                <a:solidFill>
                  <a:schemeClr val="bg1"/>
                </a:solidFill>
                <a:latin typeface="Open Sans" pitchFamily="34" charset="0"/>
                <a:ea typeface="Open Sans" pitchFamily="34" charset="-122"/>
                <a:cs typeface="Open Sans" pitchFamily="34" charset="-120"/>
              </a:rPr>
              <a:t> el impacto económico real y el comportamiento presupuestario.</a:t>
            </a:r>
            <a:endParaRPr lang="en-US" sz="1600" dirty="0">
              <a:solidFill>
                <a:schemeClr val="bg1"/>
              </a:solidFill>
            </a:endParaRPr>
          </a:p>
        </p:txBody>
      </p:sp>
      <p:pic>
        <p:nvPicPr>
          <p:cNvPr id="13" name="Image 4" descr="preencoded.png"/>
          <p:cNvPicPr>
            <a:picLocks noChangeAspect="1"/>
          </p:cNvPicPr>
          <p:nvPr/>
        </p:nvPicPr>
        <p:blipFill>
          <a:blip r:embed="rId7"/>
          <a:stretch>
            <a:fillRect/>
          </a:stretch>
        </p:blipFill>
        <p:spPr>
          <a:xfrm>
            <a:off x="6164416" y="1407840"/>
            <a:ext cx="3062927" cy="30629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71500" y="66378"/>
            <a:ext cx="8572500" cy="377026"/>
          </a:xfrm>
          <a:prstGeom prst="rect">
            <a:avLst/>
          </a:prstGeom>
          <a:noFill/>
          <a:ln/>
        </p:spPr>
        <p:txBody>
          <a:bodyPr wrap="square" lIns="0" tIns="0" rIns="0" bIns="0" rtlCol="0" anchor="t">
            <a:spAutoFit/>
          </a:bodyPr>
          <a:lstStyle/>
          <a:p>
            <a:pPr marL="0" indent="0" algn="l">
              <a:buNone/>
            </a:pPr>
            <a:r>
              <a:rPr lang="en-US" sz="2450" b="1" dirty="0">
                <a:solidFill>
                  <a:srgbClr val="FFFFFF"/>
                </a:solidFill>
                <a:latin typeface="Montserrat Bold" pitchFamily="34" charset="0"/>
                <a:ea typeface="Montserrat Bold" pitchFamily="34" charset="-122"/>
                <a:cs typeface="Montserrat Bold" pitchFamily="34" charset="-120"/>
              </a:rPr>
              <a:t>Nuestra Solución: SGPA</a:t>
            </a:r>
            <a:endParaRPr lang="en-US" sz="2450" dirty="0"/>
          </a:p>
        </p:txBody>
      </p:sp>
      <p:sp>
        <p:nvSpPr>
          <p:cNvPr id="4" name="Text 1"/>
          <p:cNvSpPr/>
          <p:nvPr/>
        </p:nvSpPr>
        <p:spPr>
          <a:xfrm>
            <a:off x="684221" y="1593548"/>
            <a:ext cx="8002579" cy="700192"/>
          </a:xfrm>
          <a:prstGeom prst="rect">
            <a:avLst/>
          </a:prstGeom>
          <a:noFill/>
          <a:ln w="28575">
            <a:solidFill>
              <a:schemeClr val="bg1">
                <a:lumMod val="65000"/>
              </a:schemeClr>
            </a:solidFill>
          </a:ln>
        </p:spPr>
        <p:txBody>
          <a:bodyPr wrap="square" lIns="0" tIns="0" rIns="0" bIns="0" rtlCol="0" anchor="t">
            <a:spAutoFit/>
          </a:bodyPr>
          <a:lstStyle/>
          <a:p>
            <a:pPr marL="0" indent="0" algn="ctr">
              <a:lnSpc>
                <a:spcPct val="150000"/>
              </a:lnSpc>
              <a:buNone/>
            </a:pPr>
            <a:r>
              <a:rPr lang="en-US" sz="1600" dirty="0" err="1">
                <a:solidFill>
                  <a:schemeClr val="bg1"/>
                </a:solidFill>
                <a:latin typeface="Open Sans" pitchFamily="34" charset="0"/>
                <a:ea typeface="Open Sans" pitchFamily="34" charset="-122"/>
                <a:cs typeface="Open Sans" pitchFamily="34" charset="-120"/>
              </a:rPr>
              <a:t>Desarrollar</a:t>
            </a:r>
            <a:r>
              <a:rPr lang="en-US" sz="1600" dirty="0">
                <a:solidFill>
                  <a:schemeClr val="bg1"/>
                </a:solidFill>
                <a:latin typeface="Open Sans" pitchFamily="34" charset="0"/>
                <a:ea typeface="Open Sans" pitchFamily="34" charset="-122"/>
                <a:cs typeface="Open Sans" pitchFamily="34" charset="-120"/>
              </a:rPr>
              <a:t> una herramienta </a:t>
            </a:r>
            <a:r>
              <a:rPr lang="en-US" sz="1600" dirty="0" err="1">
                <a:solidFill>
                  <a:schemeClr val="bg1"/>
                </a:solidFill>
                <a:latin typeface="Open Sans" pitchFamily="34" charset="0"/>
                <a:ea typeface="Open Sans" pitchFamily="34" charset="-122"/>
                <a:cs typeface="Open Sans" pitchFamily="34" charset="-120"/>
              </a:rPr>
              <a:t>informática</a:t>
            </a:r>
            <a:r>
              <a:rPr lang="en-US" sz="1600" dirty="0">
                <a:solidFill>
                  <a:schemeClr val="bg1"/>
                </a:solidFill>
                <a:latin typeface="Open Sans" pitchFamily="34" charset="0"/>
                <a:ea typeface="Open Sans" pitchFamily="34" charset="-122"/>
                <a:cs typeface="Open Sans" pitchFamily="34" charset="-120"/>
              </a:rPr>
              <a:t> </a:t>
            </a:r>
            <a:r>
              <a:rPr lang="en-US" sz="1600" dirty="0" err="1">
                <a:solidFill>
                  <a:schemeClr val="bg1"/>
                </a:solidFill>
                <a:latin typeface="Open Sans" pitchFamily="34" charset="0"/>
                <a:ea typeface="Open Sans" pitchFamily="34" charset="-122"/>
                <a:cs typeface="Open Sans" pitchFamily="34" charset="-120"/>
              </a:rPr>
              <a:t>en</a:t>
            </a:r>
            <a:r>
              <a:rPr lang="en-US" sz="1600" dirty="0">
                <a:solidFill>
                  <a:schemeClr val="bg1"/>
                </a:solidFill>
                <a:latin typeface="Open Sans" pitchFamily="34" charset="0"/>
                <a:ea typeface="Open Sans" pitchFamily="34" charset="-122"/>
                <a:cs typeface="Open Sans" pitchFamily="34" charset="-120"/>
              </a:rPr>
              <a:t> Microsoft Excel que </a:t>
            </a:r>
            <a:r>
              <a:rPr lang="en-US" sz="1600" dirty="0" err="1">
                <a:solidFill>
                  <a:schemeClr val="bg1"/>
                </a:solidFill>
                <a:latin typeface="Open Sans" pitchFamily="34" charset="0"/>
                <a:ea typeface="Open Sans" pitchFamily="34" charset="-122"/>
                <a:cs typeface="Open Sans" pitchFamily="34" charset="-120"/>
              </a:rPr>
              <a:t>centralice</a:t>
            </a:r>
            <a:r>
              <a:rPr lang="en-US" sz="1600" dirty="0">
                <a:solidFill>
                  <a:schemeClr val="bg1"/>
                </a:solidFill>
                <a:latin typeface="Open Sans" pitchFamily="34" charset="0"/>
                <a:ea typeface="Open Sans" pitchFamily="34" charset="-122"/>
                <a:cs typeface="Open Sans" pitchFamily="34" charset="-120"/>
              </a:rPr>
              <a:t> y </a:t>
            </a:r>
            <a:r>
              <a:rPr lang="en-US" sz="1600" dirty="0" err="1">
                <a:solidFill>
                  <a:schemeClr val="bg1"/>
                </a:solidFill>
                <a:latin typeface="Open Sans" pitchFamily="34" charset="0"/>
                <a:ea typeface="Open Sans" pitchFamily="34" charset="-122"/>
                <a:cs typeface="Open Sans" pitchFamily="34" charset="-120"/>
              </a:rPr>
              <a:t>automatice</a:t>
            </a:r>
            <a:r>
              <a:rPr lang="en-US" sz="1600" dirty="0">
                <a:solidFill>
                  <a:schemeClr val="bg1"/>
                </a:solidFill>
                <a:latin typeface="Open Sans" pitchFamily="34" charset="0"/>
                <a:ea typeface="Open Sans" pitchFamily="34" charset="-122"/>
                <a:cs typeface="Open Sans" pitchFamily="34" charset="-120"/>
              </a:rPr>
              <a:t> la gestión salarial bajo la Resolución 17/2026.</a:t>
            </a:r>
            <a:endParaRPr lang="en-US" sz="1600" dirty="0">
              <a:solidFill>
                <a:schemeClr val="bg1"/>
              </a:solidFill>
            </a:endParaRPr>
          </a:p>
        </p:txBody>
      </p:sp>
      <p:sp>
        <p:nvSpPr>
          <p:cNvPr id="5" name="Shape 2"/>
          <p:cNvSpPr/>
          <p:nvPr/>
        </p:nvSpPr>
        <p:spPr>
          <a:xfrm>
            <a:off x="607219" y="3090863"/>
            <a:ext cx="2476509" cy="1889126"/>
          </a:xfrm>
          <a:prstGeom prst="rect">
            <a:avLst/>
          </a:prstGeom>
          <a:solidFill>
            <a:srgbClr val="112240"/>
          </a:solidFill>
          <a:ln/>
        </p:spPr>
      </p:sp>
      <p:pic>
        <p:nvPicPr>
          <p:cNvPr id="6" name="Image 1" descr="preencoded.png"/>
          <p:cNvPicPr>
            <a:picLocks noChangeAspect="1"/>
          </p:cNvPicPr>
          <p:nvPr/>
        </p:nvPicPr>
        <p:blipFill>
          <a:blip r:embed="rId4"/>
          <a:stretch>
            <a:fillRect/>
          </a:stretch>
        </p:blipFill>
        <p:spPr>
          <a:xfrm>
            <a:off x="1586499" y="2628900"/>
            <a:ext cx="446484" cy="357188"/>
          </a:xfrm>
          <a:prstGeom prst="rect">
            <a:avLst/>
          </a:prstGeom>
        </p:spPr>
      </p:pic>
      <p:sp>
        <p:nvSpPr>
          <p:cNvPr id="7" name="Text 3"/>
          <p:cNvSpPr/>
          <p:nvPr/>
        </p:nvSpPr>
        <p:spPr>
          <a:xfrm>
            <a:off x="785813" y="3200400"/>
            <a:ext cx="2047884" cy="492443"/>
          </a:xfrm>
          <a:prstGeom prst="rect">
            <a:avLst/>
          </a:prstGeom>
          <a:noFill/>
          <a:ln/>
        </p:spPr>
        <p:txBody>
          <a:bodyPr wrap="square" lIns="0" tIns="0" rIns="0" bIns="0" rtlCol="0" anchor="t">
            <a:spAutoFit/>
          </a:bodyPr>
          <a:lstStyle/>
          <a:p>
            <a:pPr marL="0" indent="0" algn="ctr">
              <a:buNone/>
            </a:pPr>
            <a:r>
              <a:rPr lang="en-US" sz="1600" b="1" dirty="0">
                <a:solidFill>
                  <a:schemeClr val="bg1"/>
                </a:solidFill>
                <a:latin typeface="Montserrat Bold" pitchFamily="34" charset="0"/>
                <a:ea typeface="Montserrat Bold" pitchFamily="34" charset="-122"/>
                <a:cs typeface="Montserrat Bold" pitchFamily="34" charset="-120"/>
              </a:rPr>
              <a:t>Cumplimiento Autónomo</a:t>
            </a:r>
            <a:endParaRPr lang="en-US" sz="1600" b="1" dirty="0">
              <a:solidFill>
                <a:schemeClr val="bg1"/>
              </a:solidFill>
            </a:endParaRPr>
          </a:p>
        </p:txBody>
      </p:sp>
      <p:sp>
        <p:nvSpPr>
          <p:cNvPr id="8" name="Text 4"/>
          <p:cNvSpPr/>
          <p:nvPr/>
        </p:nvSpPr>
        <p:spPr>
          <a:xfrm>
            <a:off x="684221" y="3718734"/>
            <a:ext cx="2363787" cy="1275157"/>
          </a:xfrm>
          <a:prstGeom prst="rect">
            <a:avLst/>
          </a:prstGeom>
          <a:noFill/>
          <a:ln/>
        </p:spPr>
        <p:txBody>
          <a:bodyPr wrap="square" lIns="0" tIns="0" rIns="0" bIns="0" rtlCol="0" anchor="t">
            <a:spAutoFit/>
          </a:bodyPr>
          <a:lstStyle/>
          <a:p>
            <a:pPr marL="0" indent="0" algn="ctr">
              <a:lnSpc>
                <a:spcPct val="120000"/>
              </a:lnSpc>
              <a:buNone/>
            </a:pPr>
            <a:r>
              <a:rPr lang="en-US" sz="1400" dirty="0" err="1">
                <a:solidFill>
                  <a:schemeClr val="bg1"/>
                </a:solidFill>
                <a:latin typeface="Open Sans" pitchFamily="34" charset="0"/>
                <a:ea typeface="Open Sans" pitchFamily="34" charset="-122"/>
                <a:cs typeface="Open Sans" pitchFamily="34" charset="-120"/>
              </a:rPr>
              <a:t>Garantiza</a:t>
            </a:r>
            <a:r>
              <a:rPr lang="en-US" sz="1400" dirty="0">
                <a:solidFill>
                  <a:schemeClr val="bg1"/>
                </a:solidFill>
                <a:latin typeface="Open Sans" pitchFamily="34" charset="0"/>
                <a:ea typeface="Open Sans" pitchFamily="34" charset="-122"/>
                <a:cs typeface="Open Sans" pitchFamily="34" charset="-120"/>
              </a:rPr>
              <a:t> </a:t>
            </a:r>
            <a:r>
              <a:rPr lang="en-US" sz="1400" dirty="0" err="1">
                <a:solidFill>
                  <a:schemeClr val="bg1"/>
                </a:solidFill>
                <a:latin typeface="Open Sans" pitchFamily="34" charset="0"/>
                <a:ea typeface="Open Sans" pitchFamily="34" charset="-122"/>
                <a:cs typeface="Open Sans" pitchFamily="34" charset="-120"/>
              </a:rPr>
              <a:t>el</a:t>
            </a:r>
            <a:r>
              <a:rPr lang="en-US" sz="1400" dirty="0">
                <a:solidFill>
                  <a:schemeClr val="bg1"/>
                </a:solidFill>
                <a:latin typeface="Open Sans" pitchFamily="34" charset="0"/>
                <a:ea typeface="Open Sans" pitchFamily="34" charset="-122"/>
                <a:cs typeface="Open Sans" pitchFamily="34" charset="-120"/>
              </a:rPr>
              <a:t> </a:t>
            </a:r>
            <a:r>
              <a:rPr lang="en-US" sz="1400" dirty="0" err="1">
                <a:solidFill>
                  <a:schemeClr val="bg1"/>
                </a:solidFill>
                <a:latin typeface="Open Sans" pitchFamily="34" charset="0"/>
                <a:ea typeface="Open Sans" pitchFamily="34" charset="-122"/>
                <a:cs typeface="Open Sans" pitchFamily="34" charset="-120"/>
              </a:rPr>
              <a:t>cumplimiento</a:t>
            </a:r>
            <a:r>
              <a:rPr lang="en-US" sz="1400" dirty="0">
                <a:solidFill>
                  <a:schemeClr val="bg1"/>
                </a:solidFill>
                <a:latin typeface="Open Sans" pitchFamily="34" charset="0"/>
                <a:ea typeface="Open Sans" pitchFamily="34" charset="-122"/>
                <a:cs typeface="Open Sans" pitchFamily="34" charset="-120"/>
              </a:rPr>
              <a:t> de la </a:t>
            </a:r>
            <a:r>
              <a:rPr lang="en-US" sz="1400" dirty="0" err="1">
                <a:solidFill>
                  <a:schemeClr val="bg1"/>
                </a:solidFill>
                <a:latin typeface="Open Sans" pitchFamily="34" charset="0"/>
                <a:ea typeface="Open Sans" pitchFamily="34" charset="-122"/>
                <a:cs typeface="Open Sans" pitchFamily="34" charset="-120"/>
              </a:rPr>
              <a:t>condición</a:t>
            </a:r>
            <a:r>
              <a:rPr lang="en-US" sz="1400" dirty="0">
                <a:solidFill>
                  <a:schemeClr val="bg1"/>
                </a:solidFill>
                <a:latin typeface="Open Sans" pitchFamily="34" charset="0"/>
                <a:ea typeface="Open Sans" pitchFamily="34" charset="-122"/>
                <a:cs typeface="Open Sans" pitchFamily="34" charset="-120"/>
              </a:rPr>
              <a:t> del 50% de forma automática, eliminando el riesgo de pagos indebidos.</a:t>
            </a:r>
            <a:endParaRPr lang="en-US" sz="1400" dirty="0">
              <a:solidFill>
                <a:schemeClr val="bg1"/>
              </a:solidFill>
            </a:endParaRPr>
          </a:p>
        </p:txBody>
      </p:sp>
      <p:sp>
        <p:nvSpPr>
          <p:cNvPr id="9" name="Shape 5"/>
          <p:cNvSpPr/>
          <p:nvPr/>
        </p:nvSpPr>
        <p:spPr>
          <a:xfrm>
            <a:off x="3359575" y="3090863"/>
            <a:ext cx="2476509" cy="1889126"/>
          </a:xfrm>
          <a:prstGeom prst="rect">
            <a:avLst/>
          </a:prstGeom>
          <a:solidFill>
            <a:srgbClr val="112240"/>
          </a:solidFill>
          <a:ln/>
        </p:spPr>
      </p:sp>
      <p:pic>
        <p:nvPicPr>
          <p:cNvPr id="10" name="Image 2" descr="preencoded.png"/>
          <p:cNvPicPr>
            <a:picLocks noChangeAspect="1"/>
          </p:cNvPicPr>
          <p:nvPr/>
        </p:nvPicPr>
        <p:blipFill>
          <a:blip r:embed="rId5"/>
          <a:stretch>
            <a:fillRect/>
          </a:stretch>
        </p:blipFill>
        <p:spPr>
          <a:xfrm>
            <a:off x="4438055" y="2628900"/>
            <a:ext cx="267891" cy="357188"/>
          </a:xfrm>
          <a:prstGeom prst="rect">
            <a:avLst/>
          </a:prstGeom>
        </p:spPr>
      </p:pic>
      <p:sp>
        <p:nvSpPr>
          <p:cNvPr id="11" name="Text 6"/>
          <p:cNvSpPr/>
          <p:nvPr/>
        </p:nvSpPr>
        <p:spPr>
          <a:xfrm>
            <a:off x="3548072" y="3200400"/>
            <a:ext cx="2047884" cy="492443"/>
          </a:xfrm>
          <a:prstGeom prst="rect">
            <a:avLst/>
          </a:prstGeom>
          <a:noFill/>
          <a:ln/>
        </p:spPr>
        <p:txBody>
          <a:bodyPr wrap="square" lIns="0" tIns="0" rIns="0" bIns="0" rtlCol="0" anchor="t">
            <a:spAutoFit/>
          </a:bodyPr>
          <a:lstStyle/>
          <a:p>
            <a:pPr marL="0" indent="0" algn="ctr">
              <a:buNone/>
            </a:pPr>
            <a:r>
              <a:rPr lang="en-US" sz="1600" b="1" dirty="0">
                <a:solidFill>
                  <a:schemeClr val="bg1"/>
                </a:solidFill>
                <a:latin typeface="Montserrat Bold" pitchFamily="34" charset="0"/>
                <a:ea typeface="Montserrat Bold" pitchFamily="34" charset="-122"/>
                <a:cs typeface="Montserrat Bold" pitchFamily="34" charset="-120"/>
              </a:rPr>
              <a:t>Optimización de Flujos</a:t>
            </a:r>
            <a:endParaRPr lang="en-US" sz="1600" b="1" dirty="0">
              <a:solidFill>
                <a:schemeClr val="bg1"/>
              </a:solidFill>
            </a:endParaRPr>
          </a:p>
        </p:txBody>
      </p:sp>
      <p:sp>
        <p:nvSpPr>
          <p:cNvPr id="12" name="Text 7"/>
          <p:cNvSpPr/>
          <p:nvPr/>
        </p:nvSpPr>
        <p:spPr>
          <a:xfrm>
            <a:off x="3548072" y="3761184"/>
            <a:ext cx="2112686" cy="1016625"/>
          </a:xfrm>
          <a:prstGeom prst="rect">
            <a:avLst/>
          </a:prstGeom>
          <a:noFill/>
          <a:ln/>
        </p:spPr>
        <p:txBody>
          <a:bodyPr wrap="square" lIns="0" tIns="0" rIns="0" bIns="0" rtlCol="0" anchor="t">
            <a:spAutoFit/>
          </a:bodyPr>
          <a:lstStyle/>
          <a:p>
            <a:pPr marL="0" indent="0" algn="ctr">
              <a:lnSpc>
                <a:spcPct val="120000"/>
              </a:lnSpc>
              <a:buNone/>
            </a:pPr>
            <a:r>
              <a:rPr lang="en-US" sz="1400" dirty="0">
                <a:solidFill>
                  <a:schemeClr val="bg1"/>
                </a:solidFill>
                <a:latin typeface="Open Sans" pitchFamily="34" charset="0"/>
                <a:ea typeface="Open Sans" pitchFamily="34" charset="-122"/>
                <a:cs typeface="Open Sans" pitchFamily="34" charset="-120"/>
              </a:rPr>
              <a:t>Agiliza los procesos de altas, bajas e incidencias, reduciendo horas de trabajo a segundos.</a:t>
            </a:r>
            <a:endParaRPr lang="en-US" sz="1400" dirty="0">
              <a:solidFill>
                <a:schemeClr val="bg1"/>
              </a:solidFill>
            </a:endParaRPr>
          </a:p>
        </p:txBody>
      </p:sp>
      <p:sp>
        <p:nvSpPr>
          <p:cNvPr id="13" name="Shape 8"/>
          <p:cNvSpPr/>
          <p:nvPr/>
        </p:nvSpPr>
        <p:spPr>
          <a:xfrm>
            <a:off x="6096019" y="3082926"/>
            <a:ext cx="2476509" cy="1889126"/>
          </a:xfrm>
          <a:prstGeom prst="rect">
            <a:avLst/>
          </a:prstGeom>
          <a:solidFill>
            <a:srgbClr val="112240"/>
          </a:solidFill>
          <a:ln/>
        </p:spPr>
      </p:sp>
      <p:pic>
        <p:nvPicPr>
          <p:cNvPr id="14" name="Image 3" descr="preencoded.png"/>
          <p:cNvPicPr>
            <a:picLocks noChangeAspect="1"/>
          </p:cNvPicPr>
          <p:nvPr/>
        </p:nvPicPr>
        <p:blipFill>
          <a:blip r:embed="rId6"/>
          <a:stretch>
            <a:fillRect/>
          </a:stretch>
        </p:blipFill>
        <p:spPr>
          <a:xfrm>
            <a:off x="7133341" y="2628900"/>
            <a:ext cx="401836" cy="357188"/>
          </a:xfrm>
          <a:prstGeom prst="rect">
            <a:avLst/>
          </a:prstGeom>
        </p:spPr>
      </p:pic>
      <p:sp>
        <p:nvSpPr>
          <p:cNvPr id="15" name="Text 9"/>
          <p:cNvSpPr/>
          <p:nvPr/>
        </p:nvSpPr>
        <p:spPr>
          <a:xfrm>
            <a:off x="6310331" y="3200400"/>
            <a:ext cx="2047884" cy="246221"/>
          </a:xfrm>
          <a:prstGeom prst="rect">
            <a:avLst/>
          </a:prstGeom>
          <a:noFill/>
          <a:ln/>
        </p:spPr>
        <p:txBody>
          <a:bodyPr wrap="square" lIns="0" tIns="0" rIns="0" bIns="0" rtlCol="0" anchor="t">
            <a:spAutoFit/>
          </a:bodyPr>
          <a:lstStyle/>
          <a:p>
            <a:pPr marL="0" indent="0" algn="ctr">
              <a:buNone/>
            </a:pPr>
            <a:r>
              <a:rPr lang="en-US" sz="1600" b="1" dirty="0">
                <a:solidFill>
                  <a:schemeClr val="bg1"/>
                </a:solidFill>
                <a:latin typeface="Montserrat Bold" pitchFamily="34" charset="0"/>
                <a:ea typeface="Montserrat Bold" pitchFamily="34" charset="-122"/>
                <a:cs typeface="Montserrat Bold" pitchFamily="34" charset="-120"/>
              </a:rPr>
              <a:t>Entorno Analítico</a:t>
            </a:r>
            <a:endParaRPr lang="en-US" sz="1600" b="1" dirty="0">
              <a:solidFill>
                <a:schemeClr val="bg1"/>
              </a:solidFill>
            </a:endParaRPr>
          </a:p>
        </p:txBody>
      </p:sp>
      <p:sp>
        <p:nvSpPr>
          <p:cNvPr id="16" name="Text 10"/>
          <p:cNvSpPr/>
          <p:nvPr/>
        </p:nvSpPr>
        <p:spPr>
          <a:xfrm>
            <a:off x="6220486" y="3683471"/>
            <a:ext cx="2239294" cy="1275157"/>
          </a:xfrm>
          <a:prstGeom prst="rect">
            <a:avLst/>
          </a:prstGeom>
          <a:noFill/>
          <a:ln/>
        </p:spPr>
        <p:txBody>
          <a:bodyPr wrap="square" lIns="0" tIns="0" rIns="0" bIns="0" rtlCol="0" anchor="t">
            <a:spAutoFit/>
          </a:bodyPr>
          <a:lstStyle/>
          <a:p>
            <a:pPr marL="0" indent="0" algn="ctr">
              <a:lnSpc>
                <a:spcPct val="120000"/>
              </a:lnSpc>
              <a:buNone/>
            </a:pPr>
            <a:r>
              <a:rPr lang="en-US" sz="1400" dirty="0">
                <a:solidFill>
                  <a:schemeClr val="bg1"/>
                </a:solidFill>
                <a:latin typeface="Open Sans" pitchFamily="34" charset="0"/>
                <a:ea typeface="Open Sans" pitchFamily="34" charset="-122"/>
                <a:cs typeface="Open Sans" pitchFamily="34" charset="-120"/>
              </a:rPr>
              <a:t>Transforma datos complejos en visualizaciones estratégicas para la toma de decisiones gerenciales.</a:t>
            </a:r>
            <a:endParaRPr lang="en-US" sz="1400" dirty="0">
              <a:solidFill>
                <a:schemeClr val="bg1"/>
              </a:solidFill>
            </a:endParaRPr>
          </a:p>
        </p:txBody>
      </p:sp>
      <p:sp>
        <p:nvSpPr>
          <p:cNvPr id="17" name="Flecha: a la derecha con bandas 16">
            <a:extLst>
              <a:ext uri="{FF2B5EF4-FFF2-40B4-BE49-F238E27FC236}">
                <a16:creationId xmlns:a16="http://schemas.microsoft.com/office/drawing/2014/main" id="{25813E28-97B9-4993-90BD-E0F736E02E3A}"/>
              </a:ext>
            </a:extLst>
          </p:cNvPr>
          <p:cNvSpPr/>
          <p:nvPr/>
        </p:nvSpPr>
        <p:spPr>
          <a:xfrm rot="5400000">
            <a:off x="4028365" y="884279"/>
            <a:ext cx="719034" cy="507604"/>
          </a:xfrm>
          <a:prstGeom prst="striped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Text 1">
            <a:extLst>
              <a:ext uri="{FF2B5EF4-FFF2-40B4-BE49-F238E27FC236}">
                <a16:creationId xmlns:a16="http://schemas.microsoft.com/office/drawing/2014/main" id="{722B2C2B-7237-47D0-A1D2-6A23308F94E5}"/>
              </a:ext>
            </a:extLst>
          </p:cNvPr>
          <p:cNvSpPr/>
          <p:nvPr/>
        </p:nvSpPr>
        <p:spPr>
          <a:xfrm>
            <a:off x="4010342" y="414044"/>
            <a:ext cx="1069262" cy="330860"/>
          </a:xfrm>
          <a:prstGeom prst="rect">
            <a:avLst/>
          </a:prstGeom>
          <a:noFill/>
          <a:ln w="28575">
            <a:noFill/>
          </a:ln>
        </p:spPr>
        <p:txBody>
          <a:bodyPr wrap="square" lIns="0" tIns="0" rIns="0" bIns="0" rtlCol="0" anchor="t">
            <a:spAutoFit/>
          </a:bodyPr>
          <a:lstStyle/>
          <a:p>
            <a:pPr marL="0" indent="0" algn="l">
              <a:lnSpc>
                <a:spcPct val="150000"/>
              </a:lnSpc>
              <a:buNone/>
            </a:pPr>
            <a:r>
              <a:rPr lang="en-US" sz="1600" dirty="0" err="1">
                <a:solidFill>
                  <a:schemeClr val="bg1"/>
                </a:solidFill>
                <a:latin typeface="Open Sans" pitchFamily="34" charset="0"/>
                <a:ea typeface="Open Sans" pitchFamily="34" charset="-122"/>
                <a:cs typeface="Open Sans" pitchFamily="34" charset="-120"/>
              </a:rPr>
              <a:t>Objetivo</a:t>
            </a:r>
            <a:endParaRPr lang="en-US" sz="1600" dirty="0">
              <a:solidFill>
                <a:schemeClr val="bg1"/>
              </a:solidFill>
            </a:endParaRPr>
          </a:p>
        </p:txBody>
      </p:sp>
      <p:pic>
        <p:nvPicPr>
          <p:cNvPr id="20" name="Imagen 19">
            <a:extLst>
              <a:ext uri="{FF2B5EF4-FFF2-40B4-BE49-F238E27FC236}">
                <a16:creationId xmlns:a16="http://schemas.microsoft.com/office/drawing/2014/main" id="{EB01F710-55F9-4390-8793-9F4E3BAD80C4}"/>
              </a:ext>
            </a:extLst>
          </p:cNvPr>
          <p:cNvPicPr>
            <a:picLocks noChangeAspect="1"/>
          </p:cNvPicPr>
          <p:nvPr/>
        </p:nvPicPr>
        <p:blipFill rotWithShape="1">
          <a:blip r:embed="rId7">
            <a:extLst>
              <a:ext uri="{BEBA8EAE-BF5A-486C-A8C5-ECC9F3942E4B}">
                <a14:imgProps xmlns:a14="http://schemas.microsoft.com/office/drawing/2010/main">
                  <a14:imgLayer r:embed="rId8">
                    <a14:imgEffect>
                      <a14:backgroundRemoval t="37240" b="77474" l="58565" r="79356">
                        <a14:foregroundMark x1="69034" y1="49740" x2="72328" y2="65234"/>
                        <a14:foregroundMark x1="67057" y1="74219" x2="68887" y2="77474"/>
                        <a14:foregroundMark x1="77379" y1="62500" x2="78917" y2="63021"/>
                        <a14:foregroundMark x1="71376" y1="52734" x2="71376" y2="52734"/>
                        <a14:foregroundMark x1="79356" y1="62760" x2="79356" y2="62760"/>
                        <a14:foregroundMark x1="78624" y1="52995" x2="76281" y2="53906"/>
                        <a14:foregroundMark x1="74671" y1="43099" x2="72987" y2="46354"/>
                        <a14:foregroundMark x1="68302" y1="40495" x2="68448" y2="45052"/>
                        <a14:foregroundMark x1="68594" y1="38932" x2="68594" y2="37240"/>
                        <a14:foregroundMark x1="62665" y1="43359" x2="64714" y2="47005"/>
                        <a14:foregroundMark x1="62006" y1="52995" x2="58931" y2="52214"/>
                        <a14:foregroundMark x1="61127" y1="60807" x2="58565" y2="63281"/>
                      </a14:backgroundRemoval>
                    </a14:imgEffect>
                  </a14:imgLayer>
                </a14:imgProps>
              </a:ext>
            </a:extLst>
          </a:blip>
          <a:srcRect l="56875" t="37216" r="19584" b="19986"/>
          <a:stretch/>
        </p:blipFill>
        <p:spPr>
          <a:xfrm>
            <a:off x="49540" y="1661988"/>
            <a:ext cx="591026" cy="6041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up)">
                                      <p:cBhvr>
                                        <p:cTn id="17" dur="500"/>
                                        <p:tgtEl>
                                          <p:spTgt spid="17"/>
                                        </p:tgtEl>
                                      </p:cBhvr>
                                    </p:animEffect>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par>
                          <p:cTn id="22" fill="hold">
                            <p:stCondLst>
                              <p:cond delay="2000"/>
                            </p:stCondLst>
                            <p:childTnLst>
                              <p:par>
                                <p:cTn id="23" presetID="10" presetClass="entr" presetSubtype="0"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ppt_w</p:attrName>
                                        </p:attrNameLst>
                                      </p:cBhvr>
                                      <p:tavLst>
                                        <p:tav tm="0">
                                          <p:val>
                                            <p:fltVal val="0"/>
                                          </p:val>
                                        </p:tav>
                                        <p:tav tm="100000">
                                          <p:val>
                                            <p:strVal val="#ppt_w"/>
                                          </p:val>
                                        </p:tav>
                                      </p:tavLst>
                                    </p:anim>
                                    <p:anim calcmode="lin" valueType="num">
                                      <p:cBhvr>
                                        <p:cTn id="30" dur="500" fill="hold"/>
                                        <p:tgtEl>
                                          <p:spTgt spid="8"/>
                                        </p:tgtEl>
                                        <p:attrNameLst>
                                          <p:attrName>ppt_h</p:attrName>
                                        </p:attrNameLst>
                                      </p:cBhvr>
                                      <p:tavLst>
                                        <p:tav tm="0">
                                          <p:val>
                                            <p:fltVal val="0"/>
                                          </p:val>
                                        </p:tav>
                                        <p:tav tm="100000">
                                          <p:val>
                                            <p:strVal val="#ppt_h"/>
                                          </p:val>
                                        </p:tav>
                                      </p:tavLst>
                                    </p:anim>
                                    <p:animEffect transition="in" filter="fade">
                                      <p:cBhvr>
                                        <p:cTn id="31" dur="500"/>
                                        <p:tgtEl>
                                          <p:spTgt spid="8"/>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500"/>
                                        <p:tgtEl>
                                          <p:spTgt spid="11"/>
                                        </p:tgtEl>
                                      </p:cBhvr>
                                    </p:animEffect>
                                  </p:childTnLst>
                                </p:cTn>
                              </p:par>
                            </p:childTnLst>
                          </p:cTn>
                        </p:par>
                        <p:par>
                          <p:cTn id="36" fill="hold">
                            <p:stCondLst>
                              <p:cond delay="3500"/>
                            </p:stCondLst>
                            <p:childTnLst>
                              <p:par>
                                <p:cTn id="37" presetID="53" presetClass="entr" presetSubtype="16"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500" fill="hold"/>
                                        <p:tgtEl>
                                          <p:spTgt spid="16"/>
                                        </p:tgtEl>
                                        <p:attrNameLst>
                                          <p:attrName>ppt_w</p:attrName>
                                        </p:attrNameLst>
                                      </p:cBhvr>
                                      <p:tavLst>
                                        <p:tav tm="0">
                                          <p:val>
                                            <p:fltVal val="0"/>
                                          </p:val>
                                        </p:tav>
                                        <p:tav tm="100000">
                                          <p:val>
                                            <p:strVal val="#ppt_w"/>
                                          </p:val>
                                        </p:tav>
                                      </p:tavLst>
                                    </p:anim>
                                    <p:anim calcmode="lin" valueType="num">
                                      <p:cBhvr>
                                        <p:cTn id="50" dur="500" fill="hold"/>
                                        <p:tgtEl>
                                          <p:spTgt spid="16"/>
                                        </p:tgtEl>
                                        <p:attrNameLst>
                                          <p:attrName>ppt_h</p:attrName>
                                        </p:attrNameLst>
                                      </p:cBhvr>
                                      <p:tavLst>
                                        <p:tav tm="0">
                                          <p:val>
                                            <p:fltVal val="0"/>
                                          </p:val>
                                        </p:tav>
                                        <p:tav tm="100000">
                                          <p:val>
                                            <p:strVal val="#ppt_h"/>
                                          </p:val>
                                        </p:tav>
                                      </p:tavLst>
                                    </p:anim>
                                    <p:animEffect transition="in" filter="fade">
                                      <p:cBhvr>
                                        <p:cTn id="5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P spid="11" grpId="0" animBg="1"/>
      <p:bldP spid="12" grpId="0" animBg="1"/>
      <p:bldP spid="15" grpId="0" animBg="1"/>
      <p:bldP spid="16" grpId="0" animBg="1"/>
      <p:bldP spid="17" grpId="0" animBg="1"/>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71500" y="600075"/>
            <a:ext cx="8572500" cy="377026"/>
          </a:xfrm>
          <a:prstGeom prst="rect">
            <a:avLst/>
          </a:prstGeom>
          <a:noFill/>
          <a:ln/>
        </p:spPr>
        <p:txBody>
          <a:bodyPr wrap="square" lIns="0" tIns="0" rIns="0" bIns="0" rtlCol="0" anchor="t">
            <a:spAutoFit/>
          </a:bodyPr>
          <a:lstStyle/>
          <a:p>
            <a:pPr marL="0" indent="0" algn="l">
              <a:buNone/>
            </a:pPr>
            <a:r>
              <a:rPr lang="en-US" sz="2450" b="1" dirty="0" err="1">
                <a:solidFill>
                  <a:srgbClr val="FFFFFF"/>
                </a:solidFill>
                <a:latin typeface="Montserrat Bold" pitchFamily="34" charset="0"/>
                <a:ea typeface="Montserrat Bold" pitchFamily="34" charset="-122"/>
                <a:cs typeface="Montserrat Bold" pitchFamily="34" charset="-120"/>
              </a:rPr>
              <a:t>Metodología</a:t>
            </a:r>
            <a:endParaRPr lang="en-US" sz="2450" dirty="0"/>
          </a:p>
        </p:txBody>
      </p:sp>
      <p:sp>
        <p:nvSpPr>
          <p:cNvPr id="4" name="Text 1"/>
          <p:cNvSpPr/>
          <p:nvPr/>
        </p:nvSpPr>
        <p:spPr>
          <a:xfrm>
            <a:off x="571500" y="1160859"/>
            <a:ext cx="8572500" cy="246221"/>
          </a:xfrm>
          <a:prstGeom prst="rect">
            <a:avLst/>
          </a:prstGeom>
          <a:noFill/>
          <a:ln/>
        </p:spPr>
        <p:txBody>
          <a:bodyPr wrap="square" lIns="0" tIns="0" rIns="0" bIns="0" rtlCol="0" anchor="t">
            <a:spAutoFit/>
          </a:bodyPr>
          <a:lstStyle/>
          <a:p>
            <a:pPr marL="0" indent="0" algn="l">
              <a:buNone/>
            </a:pPr>
            <a:r>
              <a:rPr lang="en-US" sz="1600" i="1" dirty="0">
                <a:solidFill>
                  <a:srgbClr val="64FFDA"/>
                </a:solidFill>
                <a:latin typeface="Roboto" pitchFamily="34" charset="0"/>
                <a:ea typeface="Roboto" pitchFamily="34" charset="-122"/>
                <a:cs typeface="Roboto" pitchFamily="34" charset="-120"/>
              </a:rPr>
              <a:t>"Entrada Mínima, Navegación Intuitiva y Procesamiento Relacional"</a:t>
            </a:r>
            <a:endParaRPr lang="en-US" sz="1600" dirty="0"/>
          </a:p>
        </p:txBody>
      </p:sp>
      <p:sp>
        <p:nvSpPr>
          <p:cNvPr id="5" name="Shape 2"/>
          <p:cNvSpPr/>
          <p:nvPr/>
        </p:nvSpPr>
        <p:spPr>
          <a:xfrm>
            <a:off x="553641" y="1932384"/>
            <a:ext cx="2500313" cy="3064159"/>
          </a:xfrm>
          <a:prstGeom prst="rect">
            <a:avLst/>
          </a:prstGeom>
          <a:solidFill>
            <a:srgbClr val="112240"/>
          </a:solidFill>
          <a:ln/>
        </p:spPr>
      </p:sp>
      <p:sp>
        <p:nvSpPr>
          <p:cNvPr id="6" name="Shape 3"/>
          <p:cNvSpPr/>
          <p:nvPr/>
        </p:nvSpPr>
        <p:spPr>
          <a:xfrm>
            <a:off x="1518047" y="2056641"/>
            <a:ext cx="571500" cy="571500"/>
          </a:xfrm>
          <a:prstGeom prst="rect">
            <a:avLst/>
          </a:prstGeom>
          <a:solidFill>
            <a:srgbClr val="0A192F"/>
          </a:solidFill>
          <a:ln w="18288">
            <a:solidFill>
              <a:srgbClr val="64FFDA"/>
            </a:solidFill>
            <a:prstDash val="solid"/>
          </a:ln>
        </p:spPr>
      </p:sp>
      <p:pic>
        <p:nvPicPr>
          <p:cNvPr id="7" name="Image 1" descr="preencoded.png"/>
          <p:cNvPicPr>
            <a:picLocks noChangeAspect="1"/>
          </p:cNvPicPr>
          <p:nvPr/>
        </p:nvPicPr>
        <p:blipFill>
          <a:blip r:embed="rId4"/>
          <a:stretch>
            <a:fillRect/>
          </a:stretch>
        </p:blipFill>
        <p:spPr>
          <a:xfrm>
            <a:off x="1643063" y="2199516"/>
            <a:ext cx="321469" cy="285750"/>
          </a:xfrm>
          <a:prstGeom prst="rect">
            <a:avLst/>
          </a:prstGeom>
        </p:spPr>
      </p:pic>
      <p:sp>
        <p:nvSpPr>
          <p:cNvPr id="8" name="Text 4"/>
          <p:cNvSpPr/>
          <p:nvPr/>
        </p:nvSpPr>
        <p:spPr>
          <a:xfrm>
            <a:off x="625078" y="2784113"/>
            <a:ext cx="2357438" cy="615553"/>
          </a:xfrm>
          <a:prstGeom prst="rect">
            <a:avLst/>
          </a:prstGeom>
          <a:noFill/>
          <a:ln/>
        </p:spPr>
        <p:txBody>
          <a:bodyPr wrap="square" lIns="0" tIns="0" rIns="0" bIns="0" rtlCol="0" anchor="t">
            <a:spAutoFit/>
          </a:bodyPr>
          <a:lstStyle/>
          <a:p>
            <a:pPr marL="0" indent="0" algn="ctr">
              <a:buNone/>
            </a:pPr>
            <a:r>
              <a:rPr lang="en-US" sz="2000" b="1" dirty="0">
                <a:solidFill>
                  <a:schemeClr val="bg1"/>
                </a:solidFill>
                <a:latin typeface="Montserrat Bold" pitchFamily="34" charset="0"/>
                <a:ea typeface="Montserrat Bold" pitchFamily="34" charset="-122"/>
                <a:cs typeface="Montserrat Bold" pitchFamily="34" charset="-120"/>
              </a:rPr>
              <a:t>Interfaz y Entorno</a:t>
            </a:r>
            <a:endParaRPr lang="en-US" sz="2000" b="1" dirty="0">
              <a:solidFill>
                <a:schemeClr val="bg1"/>
              </a:solidFill>
            </a:endParaRPr>
          </a:p>
        </p:txBody>
      </p:sp>
      <p:sp>
        <p:nvSpPr>
          <p:cNvPr id="9" name="Text 5"/>
          <p:cNvSpPr/>
          <p:nvPr/>
        </p:nvSpPr>
        <p:spPr>
          <a:xfrm>
            <a:off x="625078" y="3696549"/>
            <a:ext cx="2406423" cy="1016625"/>
          </a:xfrm>
          <a:prstGeom prst="rect">
            <a:avLst/>
          </a:prstGeom>
          <a:noFill/>
          <a:ln/>
        </p:spPr>
        <p:txBody>
          <a:bodyPr wrap="square" lIns="0" tIns="0" rIns="0" bIns="0" rtlCol="0" anchor="t">
            <a:spAutoFit/>
          </a:bodyPr>
          <a:lstStyle/>
          <a:p>
            <a:pPr marL="0" indent="0" algn="ctr">
              <a:lnSpc>
                <a:spcPct val="120000"/>
              </a:lnSpc>
              <a:buNone/>
            </a:pPr>
            <a:r>
              <a:rPr lang="en-US" sz="1400" dirty="0">
                <a:solidFill>
                  <a:schemeClr val="bg1"/>
                </a:solidFill>
                <a:latin typeface="Open Sans" pitchFamily="34" charset="0"/>
                <a:ea typeface="Open Sans" pitchFamily="34" charset="-122"/>
                <a:cs typeface="Open Sans" pitchFamily="34" charset="-120"/>
              </a:rPr>
              <a:t>Menú interactivo y sistemas de búsqueda dinámica para una experiencia de usuario fluida y eficiente.</a:t>
            </a:r>
            <a:endParaRPr lang="en-US" sz="1400" dirty="0">
              <a:solidFill>
                <a:schemeClr val="bg1"/>
              </a:solidFill>
            </a:endParaRPr>
          </a:p>
        </p:txBody>
      </p:sp>
      <p:sp>
        <p:nvSpPr>
          <p:cNvPr id="10" name="Shape 6"/>
          <p:cNvSpPr/>
          <p:nvPr/>
        </p:nvSpPr>
        <p:spPr>
          <a:xfrm>
            <a:off x="3321844" y="1932384"/>
            <a:ext cx="2500313" cy="3064159"/>
          </a:xfrm>
          <a:prstGeom prst="rect">
            <a:avLst/>
          </a:prstGeom>
          <a:solidFill>
            <a:srgbClr val="112240"/>
          </a:solidFill>
          <a:ln/>
        </p:spPr>
      </p:sp>
      <p:sp>
        <p:nvSpPr>
          <p:cNvPr id="11" name="Shape 7"/>
          <p:cNvSpPr/>
          <p:nvPr/>
        </p:nvSpPr>
        <p:spPr>
          <a:xfrm>
            <a:off x="4321968" y="2056641"/>
            <a:ext cx="571500" cy="571500"/>
          </a:xfrm>
          <a:prstGeom prst="rect">
            <a:avLst/>
          </a:prstGeom>
          <a:solidFill>
            <a:srgbClr val="0A192F"/>
          </a:solidFill>
          <a:ln w="18288">
            <a:solidFill>
              <a:srgbClr val="64FFDA"/>
            </a:solidFill>
            <a:prstDash val="solid"/>
          </a:ln>
        </p:spPr>
      </p:sp>
      <p:pic>
        <p:nvPicPr>
          <p:cNvPr id="12" name="Image 2" descr="preencoded.png"/>
          <p:cNvPicPr>
            <a:picLocks noChangeAspect="1"/>
          </p:cNvPicPr>
          <p:nvPr/>
        </p:nvPicPr>
        <p:blipFill>
          <a:blip r:embed="rId5"/>
          <a:stretch>
            <a:fillRect/>
          </a:stretch>
        </p:blipFill>
        <p:spPr>
          <a:xfrm>
            <a:off x="4429124" y="2199516"/>
            <a:ext cx="357188" cy="285750"/>
          </a:xfrm>
          <a:prstGeom prst="rect">
            <a:avLst/>
          </a:prstGeom>
        </p:spPr>
      </p:pic>
      <p:sp>
        <p:nvSpPr>
          <p:cNvPr id="13" name="Text 8"/>
          <p:cNvSpPr/>
          <p:nvPr/>
        </p:nvSpPr>
        <p:spPr>
          <a:xfrm>
            <a:off x="3464719" y="2843570"/>
            <a:ext cx="2214563" cy="615553"/>
          </a:xfrm>
          <a:prstGeom prst="rect">
            <a:avLst/>
          </a:prstGeom>
          <a:noFill/>
          <a:ln/>
        </p:spPr>
        <p:txBody>
          <a:bodyPr wrap="square" lIns="0" tIns="0" rIns="0" bIns="0" rtlCol="0" anchor="t">
            <a:spAutoFit/>
          </a:bodyPr>
          <a:lstStyle/>
          <a:p>
            <a:pPr marL="0" indent="0" algn="ctr">
              <a:buNone/>
            </a:pPr>
            <a:r>
              <a:rPr lang="en-US" sz="2000" b="1" dirty="0">
                <a:solidFill>
                  <a:schemeClr val="bg1"/>
                </a:solidFill>
                <a:latin typeface="Montserrat Bold" pitchFamily="34" charset="0"/>
                <a:ea typeface="Montserrat Bold" pitchFamily="34" charset="-122"/>
                <a:cs typeface="Montserrat Bold" pitchFamily="34" charset="-120"/>
              </a:rPr>
              <a:t>Motor de Cálculo</a:t>
            </a:r>
            <a:endParaRPr lang="en-US" sz="2000" b="1" dirty="0">
              <a:solidFill>
                <a:schemeClr val="bg1"/>
              </a:solidFill>
            </a:endParaRPr>
          </a:p>
        </p:txBody>
      </p:sp>
      <p:sp>
        <p:nvSpPr>
          <p:cNvPr id="14" name="Text 9"/>
          <p:cNvSpPr/>
          <p:nvPr/>
        </p:nvSpPr>
        <p:spPr>
          <a:xfrm>
            <a:off x="3464719" y="3582234"/>
            <a:ext cx="2214563" cy="1275157"/>
          </a:xfrm>
          <a:prstGeom prst="rect">
            <a:avLst/>
          </a:prstGeom>
          <a:noFill/>
          <a:ln/>
        </p:spPr>
        <p:txBody>
          <a:bodyPr wrap="square" lIns="0" tIns="0" rIns="0" bIns="0" rtlCol="0" anchor="t">
            <a:spAutoFit/>
          </a:bodyPr>
          <a:lstStyle/>
          <a:p>
            <a:pPr marL="0" indent="0" algn="ctr">
              <a:lnSpc>
                <a:spcPct val="120000"/>
              </a:lnSpc>
              <a:buNone/>
            </a:pPr>
            <a:r>
              <a:rPr lang="en-US" sz="1400" dirty="0">
                <a:solidFill>
                  <a:schemeClr val="bg1"/>
                </a:solidFill>
                <a:latin typeface="Open Sans" pitchFamily="34" charset="0"/>
                <a:ea typeface="Open Sans" pitchFamily="34" charset="-122"/>
                <a:cs typeface="Open Sans" pitchFamily="34" charset="-120"/>
              </a:rPr>
              <a:t>Macros avanzadas en VBA que automatizan el control de plantilla, arrastre de fórmulas y validaciones legales.</a:t>
            </a:r>
            <a:endParaRPr lang="en-US" sz="1400" dirty="0">
              <a:solidFill>
                <a:schemeClr val="bg1"/>
              </a:solidFill>
            </a:endParaRPr>
          </a:p>
        </p:txBody>
      </p:sp>
      <p:sp>
        <p:nvSpPr>
          <p:cNvPr id="15" name="Shape 10"/>
          <p:cNvSpPr/>
          <p:nvPr/>
        </p:nvSpPr>
        <p:spPr>
          <a:xfrm>
            <a:off x="6090047" y="1932384"/>
            <a:ext cx="2500313" cy="3064159"/>
          </a:xfrm>
          <a:prstGeom prst="rect">
            <a:avLst/>
          </a:prstGeom>
          <a:solidFill>
            <a:srgbClr val="112240"/>
          </a:solidFill>
          <a:ln/>
        </p:spPr>
      </p:sp>
      <p:sp>
        <p:nvSpPr>
          <p:cNvPr id="16" name="Shape 11"/>
          <p:cNvSpPr/>
          <p:nvPr/>
        </p:nvSpPr>
        <p:spPr>
          <a:xfrm>
            <a:off x="7090171" y="2056641"/>
            <a:ext cx="571500" cy="571500"/>
          </a:xfrm>
          <a:prstGeom prst="rect">
            <a:avLst/>
          </a:prstGeom>
          <a:solidFill>
            <a:srgbClr val="0A192F"/>
          </a:solidFill>
          <a:ln w="18288">
            <a:solidFill>
              <a:srgbClr val="64FFDA"/>
            </a:solidFill>
            <a:prstDash val="solid"/>
          </a:ln>
        </p:spPr>
      </p:sp>
      <p:pic>
        <p:nvPicPr>
          <p:cNvPr id="17" name="Image 3" descr="preencoded.png"/>
          <p:cNvPicPr>
            <a:picLocks noChangeAspect="1"/>
          </p:cNvPicPr>
          <p:nvPr/>
        </p:nvPicPr>
        <p:blipFill>
          <a:blip r:embed="rId6"/>
          <a:stretch>
            <a:fillRect/>
          </a:stretch>
        </p:blipFill>
        <p:spPr>
          <a:xfrm>
            <a:off x="7215187" y="2199516"/>
            <a:ext cx="321469" cy="285750"/>
          </a:xfrm>
          <a:prstGeom prst="rect">
            <a:avLst/>
          </a:prstGeom>
        </p:spPr>
      </p:pic>
      <p:sp>
        <p:nvSpPr>
          <p:cNvPr id="18" name="Text 12"/>
          <p:cNvSpPr/>
          <p:nvPr/>
        </p:nvSpPr>
        <p:spPr>
          <a:xfrm>
            <a:off x="6232922" y="2843570"/>
            <a:ext cx="2214563" cy="307777"/>
          </a:xfrm>
          <a:prstGeom prst="rect">
            <a:avLst/>
          </a:prstGeom>
          <a:noFill/>
          <a:ln/>
        </p:spPr>
        <p:txBody>
          <a:bodyPr wrap="square" lIns="0" tIns="0" rIns="0" bIns="0" rtlCol="0" anchor="t">
            <a:spAutoFit/>
          </a:bodyPr>
          <a:lstStyle/>
          <a:p>
            <a:pPr marL="0" indent="0" algn="ctr">
              <a:buNone/>
            </a:pPr>
            <a:r>
              <a:rPr lang="en-US" sz="2000" b="1" dirty="0">
                <a:solidFill>
                  <a:schemeClr val="bg1"/>
                </a:solidFill>
                <a:latin typeface="Montserrat Bold" pitchFamily="34" charset="0"/>
                <a:ea typeface="Montserrat Bold" pitchFamily="34" charset="-122"/>
                <a:cs typeface="Montserrat Bold" pitchFamily="34" charset="-120"/>
              </a:rPr>
              <a:t>Capa Analítica</a:t>
            </a:r>
            <a:endParaRPr lang="en-US" sz="2000" b="1" dirty="0">
              <a:solidFill>
                <a:schemeClr val="bg1"/>
              </a:solidFill>
            </a:endParaRPr>
          </a:p>
        </p:txBody>
      </p:sp>
      <p:sp>
        <p:nvSpPr>
          <p:cNvPr id="19" name="Text 13"/>
          <p:cNvSpPr/>
          <p:nvPr/>
        </p:nvSpPr>
        <p:spPr>
          <a:xfrm>
            <a:off x="6232922" y="3585324"/>
            <a:ext cx="2214563" cy="1016625"/>
          </a:xfrm>
          <a:prstGeom prst="rect">
            <a:avLst/>
          </a:prstGeom>
          <a:noFill/>
          <a:ln/>
        </p:spPr>
        <p:txBody>
          <a:bodyPr wrap="square" lIns="0" tIns="0" rIns="0" bIns="0" rtlCol="0" anchor="t">
            <a:spAutoFit/>
          </a:bodyPr>
          <a:lstStyle/>
          <a:p>
            <a:pPr marL="0" indent="0" algn="ctr">
              <a:lnSpc>
                <a:spcPct val="120000"/>
              </a:lnSpc>
              <a:buNone/>
            </a:pPr>
            <a:r>
              <a:rPr lang="en-US" sz="1400" dirty="0">
                <a:solidFill>
                  <a:schemeClr val="bg1"/>
                </a:solidFill>
                <a:latin typeface="Open Sans" pitchFamily="34" charset="0"/>
                <a:ea typeface="Open Sans" pitchFamily="34" charset="-122"/>
                <a:cs typeface="Open Sans" pitchFamily="34" charset="-120"/>
              </a:rPr>
              <a:t>Dashboard centralizado con indicadores clave para la toma de </a:t>
            </a:r>
            <a:r>
              <a:rPr lang="en-US" sz="1400" dirty="0" err="1">
                <a:solidFill>
                  <a:schemeClr val="bg1"/>
                </a:solidFill>
                <a:latin typeface="Open Sans" pitchFamily="34" charset="0"/>
                <a:ea typeface="Open Sans" pitchFamily="34" charset="-122"/>
                <a:cs typeface="Open Sans" pitchFamily="34" charset="-120"/>
              </a:rPr>
              <a:t>decisiones</a:t>
            </a:r>
            <a:r>
              <a:rPr lang="en-US" sz="1400" dirty="0">
                <a:solidFill>
                  <a:schemeClr val="bg1"/>
                </a:solidFill>
                <a:latin typeface="Open Sans" pitchFamily="34" charset="0"/>
                <a:ea typeface="Open Sans" pitchFamily="34" charset="-122"/>
                <a:cs typeface="Open Sans" pitchFamily="34" charset="-120"/>
              </a:rPr>
              <a:t> </a:t>
            </a:r>
            <a:r>
              <a:rPr lang="en-US" sz="1400" dirty="0" err="1">
                <a:solidFill>
                  <a:schemeClr val="bg1"/>
                </a:solidFill>
                <a:latin typeface="Open Sans" pitchFamily="34" charset="0"/>
                <a:ea typeface="Open Sans" pitchFamily="34" charset="-122"/>
                <a:cs typeface="Open Sans" pitchFamily="34" charset="-120"/>
              </a:rPr>
              <a:t>en</a:t>
            </a:r>
            <a:r>
              <a:rPr lang="en-US" sz="1400" dirty="0">
                <a:solidFill>
                  <a:schemeClr val="bg1"/>
                </a:solidFill>
                <a:latin typeface="Open Sans" pitchFamily="34" charset="0"/>
                <a:ea typeface="Open Sans" pitchFamily="34" charset="-122"/>
                <a:cs typeface="Open Sans" pitchFamily="34" charset="-120"/>
              </a:rPr>
              <a:t> tiempo real.</a:t>
            </a:r>
            <a:endParaRPr lang="en-US" sz="14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D103F82-EC63-46F1-AAE6-8A235E9DCDE6}"/>
              </a:ext>
            </a:extLst>
          </p:cNvPr>
          <p:cNvPicPr>
            <a:picLocks noChangeAspect="1"/>
          </p:cNvPicPr>
          <p:nvPr/>
        </p:nvPicPr>
        <p:blipFill>
          <a:blip r:embed="rId2"/>
          <a:stretch>
            <a:fillRect/>
          </a:stretch>
        </p:blipFill>
        <p:spPr>
          <a:xfrm>
            <a:off x="0" y="0"/>
            <a:ext cx="9144000" cy="5143500"/>
          </a:xfrm>
          <a:prstGeom prst="rect">
            <a:avLst/>
          </a:prstGeom>
        </p:spPr>
      </p:pic>
      <p:sp>
        <p:nvSpPr>
          <p:cNvPr id="3" name="Text 0">
            <a:extLst>
              <a:ext uri="{FF2B5EF4-FFF2-40B4-BE49-F238E27FC236}">
                <a16:creationId xmlns:a16="http://schemas.microsoft.com/office/drawing/2014/main" id="{CBC6E2B8-5462-48C9-B649-3A19876E84BA}"/>
              </a:ext>
            </a:extLst>
          </p:cNvPr>
          <p:cNvSpPr/>
          <p:nvPr/>
        </p:nvSpPr>
        <p:spPr>
          <a:xfrm>
            <a:off x="521260" y="40192"/>
            <a:ext cx="8572500" cy="377026"/>
          </a:xfrm>
          <a:prstGeom prst="rect">
            <a:avLst/>
          </a:prstGeom>
          <a:noFill/>
          <a:ln/>
        </p:spPr>
        <p:txBody>
          <a:bodyPr wrap="square" lIns="0" tIns="0" rIns="0" bIns="0" rtlCol="0" anchor="t">
            <a:spAutoFit/>
          </a:bodyPr>
          <a:lstStyle/>
          <a:p>
            <a:pPr marL="0" indent="0" algn="l">
              <a:buNone/>
            </a:pPr>
            <a:r>
              <a:rPr lang="en-US" sz="2450" b="1" dirty="0" err="1">
                <a:solidFill>
                  <a:srgbClr val="FFFFFF"/>
                </a:solidFill>
                <a:latin typeface="Montserrat Bold" pitchFamily="34" charset="0"/>
                <a:ea typeface="Montserrat Bold" pitchFamily="34" charset="-122"/>
                <a:cs typeface="Montserrat Bold" pitchFamily="34" charset="-120"/>
              </a:rPr>
              <a:t>Funcionamiento</a:t>
            </a:r>
            <a:endParaRPr lang="en-US" sz="2450" dirty="0"/>
          </a:p>
        </p:txBody>
      </p:sp>
      <p:sp>
        <p:nvSpPr>
          <p:cNvPr id="5" name="CuadroTexto 4">
            <a:extLst>
              <a:ext uri="{FF2B5EF4-FFF2-40B4-BE49-F238E27FC236}">
                <a16:creationId xmlns:a16="http://schemas.microsoft.com/office/drawing/2014/main" id="{B6B0BC75-2B8F-48E8-863F-25284C17979B}"/>
              </a:ext>
            </a:extLst>
          </p:cNvPr>
          <p:cNvSpPr txBox="1"/>
          <p:nvPr/>
        </p:nvSpPr>
        <p:spPr>
          <a:xfrm>
            <a:off x="0" y="3453035"/>
            <a:ext cx="4572000" cy="369332"/>
          </a:xfrm>
          <a:prstGeom prst="rect">
            <a:avLst/>
          </a:prstGeom>
          <a:noFill/>
        </p:spPr>
        <p:txBody>
          <a:bodyPr wrap="square">
            <a:spAutoFit/>
          </a:bodyPr>
          <a:lstStyle/>
          <a:p>
            <a:r>
              <a:rPr lang="es-ES" sz="1800" b="1" dirty="0">
                <a:solidFill>
                  <a:schemeClr val="bg1"/>
                </a:solidFill>
                <a:effectLst/>
                <a:latin typeface="Arial" panose="020B0604020202020204" pitchFamily="34" charset="0"/>
                <a:ea typeface="Times New Roman" panose="02020603050405020304" pitchFamily="18" charset="0"/>
              </a:rPr>
              <a:t>Gestión Centralizada de Personal </a:t>
            </a:r>
            <a:endParaRPr lang="es-ES" dirty="0">
              <a:solidFill>
                <a:schemeClr val="bg1"/>
              </a:solidFill>
            </a:endParaRPr>
          </a:p>
        </p:txBody>
      </p:sp>
      <p:sp>
        <p:nvSpPr>
          <p:cNvPr id="7" name="CuadroTexto 6">
            <a:extLst>
              <a:ext uri="{FF2B5EF4-FFF2-40B4-BE49-F238E27FC236}">
                <a16:creationId xmlns:a16="http://schemas.microsoft.com/office/drawing/2014/main" id="{9E46D75E-EACA-497D-B15B-12745FDA08A8}"/>
              </a:ext>
            </a:extLst>
          </p:cNvPr>
          <p:cNvSpPr txBox="1"/>
          <p:nvPr/>
        </p:nvSpPr>
        <p:spPr>
          <a:xfrm>
            <a:off x="680304" y="3805344"/>
            <a:ext cx="8178574" cy="1170513"/>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lvl="0" algn="just">
              <a:lnSpc>
                <a:spcPct val="150000"/>
              </a:lnSpc>
              <a:spcAft>
                <a:spcPts val="800"/>
              </a:spcAft>
              <a:buSzPts val="1000"/>
              <a:tabLst>
                <a:tab pos="457200" algn="l"/>
              </a:tabLst>
            </a:pPr>
            <a:r>
              <a:rPr lang="es-ES" sz="1200" dirty="0">
                <a:effectLst/>
                <a:latin typeface="Arial" panose="020B0604020202020204" pitchFamily="34" charset="0"/>
                <a:ea typeface="Times New Roman" panose="02020603050405020304" pitchFamily="18" charset="0"/>
                <a:cs typeface="Times New Roman" panose="02020603050405020304" pitchFamily="18" charset="0"/>
              </a:rPr>
              <a:t>Mediante un formulario automatizado, el usuario le da Alta al trabajador una sola vez, en la pestaña donde se encuentra la base de datos de los trabajadores mediante un formulario que cuenta con listas desplegables para agilizar el proceso de ingreso de datos. Al dar una </a:t>
            </a:r>
            <a:r>
              <a:rPr lang="es-ES" sz="1200" b="1" dirty="0">
                <a:effectLst/>
                <a:latin typeface="Arial" panose="020B0604020202020204" pitchFamily="34" charset="0"/>
                <a:ea typeface="Times New Roman" panose="02020603050405020304" pitchFamily="18" charset="0"/>
                <a:cs typeface="Times New Roman" panose="02020603050405020304" pitchFamily="18" charset="0"/>
              </a:rPr>
              <a:t>Baja</a:t>
            </a:r>
            <a:r>
              <a:rPr lang="es-ES" sz="1200" dirty="0">
                <a:effectLst/>
                <a:latin typeface="Arial" panose="020B0604020202020204" pitchFamily="34" charset="0"/>
                <a:ea typeface="Times New Roman" panose="02020603050405020304" pitchFamily="18" charset="0"/>
                <a:cs typeface="Times New Roman" panose="02020603050405020304" pitchFamily="18" charset="0"/>
              </a:rPr>
              <a:t>, </a:t>
            </a:r>
            <a:r>
              <a:rPr lang="es-ES" sz="1200" dirty="0">
                <a:latin typeface="Arial" panose="020B0604020202020204" pitchFamily="34" charset="0"/>
                <a:ea typeface="Times New Roman" panose="02020603050405020304" pitchFamily="18" charset="0"/>
                <a:cs typeface="Times New Roman" panose="02020603050405020304" pitchFamily="18" charset="0"/>
              </a:rPr>
              <a:t>se </a:t>
            </a:r>
            <a:r>
              <a:rPr lang="es-ES" sz="1200" dirty="0">
                <a:effectLst/>
                <a:latin typeface="Arial" panose="020B0604020202020204" pitchFamily="34" charset="0"/>
                <a:ea typeface="Times New Roman" panose="02020603050405020304" pitchFamily="18" charset="0"/>
                <a:cs typeface="Times New Roman" panose="02020603050405020304" pitchFamily="18" charset="0"/>
              </a:rPr>
              <a:t>elimina al trabajador simultáneamente de todas las pestañas, garantizando la limpieza del sistema en un solo clic. teniendo en cuenta el número de expediente. </a:t>
            </a:r>
            <a:endParaRPr lang="es-ES" sz="12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13" name="Image 1" descr="preencoded.png">
            <a:extLst>
              <a:ext uri="{FF2B5EF4-FFF2-40B4-BE49-F238E27FC236}">
                <a16:creationId xmlns:a16="http://schemas.microsoft.com/office/drawing/2014/main" id="{8E851085-D08B-42CA-96D1-213257F41D08}"/>
              </a:ext>
            </a:extLst>
          </p:cNvPr>
          <p:cNvPicPr>
            <a:picLocks noChangeAspect="1"/>
          </p:cNvPicPr>
          <p:nvPr/>
        </p:nvPicPr>
        <p:blipFill>
          <a:blip r:embed="rId3">
            <a:duotone>
              <a:schemeClr val="bg2">
                <a:shade val="45000"/>
                <a:satMod val="135000"/>
              </a:schemeClr>
              <a:prstClr val="white"/>
            </a:duotone>
          </a:blip>
          <a:stretch>
            <a:fillRect/>
          </a:stretch>
        </p:blipFill>
        <p:spPr>
          <a:xfrm>
            <a:off x="164072" y="3870253"/>
            <a:ext cx="357188" cy="285750"/>
          </a:xfrm>
          <a:prstGeom prst="rect">
            <a:avLst/>
          </a:prstGeom>
        </p:spPr>
      </p:pic>
      <p:pic>
        <p:nvPicPr>
          <p:cNvPr id="14" name="Image 2" descr="preencoded.png">
            <a:extLst>
              <a:ext uri="{FF2B5EF4-FFF2-40B4-BE49-F238E27FC236}">
                <a16:creationId xmlns:a16="http://schemas.microsoft.com/office/drawing/2014/main" id="{1CADE07C-9005-4351-B98E-F2E4A8B23AB6}"/>
              </a:ext>
            </a:extLst>
          </p:cNvPr>
          <p:cNvPicPr>
            <a:picLocks noChangeAspect="1"/>
          </p:cNvPicPr>
          <p:nvPr/>
        </p:nvPicPr>
        <p:blipFill>
          <a:blip r:embed="rId4">
            <a:duotone>
              <a:schemeClr val="bg2">
                <a:shade val="45000"/>
                <a:satMod val="135000"/>
              </a:schemeClr>
              <a:prstClr val="white"/>
            </a:duotone>
          </a:blip>
          <a:stretch>
            <a:fillRect/>
          </a:stretch>
        </p:blipFill>
        <p:spPr>
          <a:xfrm>
            <a:off x="161558" y="4513814"/>
            <a:ext cx="357188" cy="285750"/>
          </a:xfrm>
          <a:prstGeom prst="rect">
            <a:avLst/>
          </a:prstGeom>
        </p:spPr>
      </p:pic>
      <p:pic>
        <p:nvPicPr>
          <p:cNvPr id="4" name="Imagen 3">
            <a:extLst>
              <a:ext uri="{FF2B5EF4-FFF2-40B4-BE49-F238E27FC236}">
                <a16:creationId xmlns:a16="http://schemas.microsoft.com/office/drawing/2014/main" id="{95D22F66-AC8C-4E1D-8132-CD4E80D2407A}"/>
              </a:ext>
            </a:extLst>
          </p:cNvPr>
          <p:cNvPicPr>
            <a:picLocks noChangeAspect="1"/>
          </p:cNvPicPr>
          <p:nvPr/>
        </p:nvPicPr>
        <p:blipFill>
          <a:blip r:embed="rId5"/>
          <a:stretch>
            <a:fillRect/>
          </a:stretch>
        </p:blipFill>
        <p:spPr>
          <a:xfrm>
            <a:off x="1008692" y="532798"/>
            <a:ext cx="6852498" cy="2920237"/>
          </a:xfrm>
          <a:prstGeom prst="rect">
            <a:avLst/>
          </a:prstGeom>
        </p:spPr>
      </p:pic>
    </p:spTree>
    <p:extLst>
      <p:ext uri="{BB962C8B-B14F-4D97-AF65-F5344CB8AC3E}">
        <p14:creationId xmlns:p14="http://schemas.microsoft.com/office/powerpoint/2010/main" val="335012550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D103F82-EC63-46F1-AAE6-8A235E9DCDE6}"/>
              </a:ext>
            </a:extLst>
          </p:cNvPr>
          <p:cNvPicPr>
            <a:picLocks noChangeAspect="1"/>
          </p:cNvPicPr>
          <p:nvPr/>
        </p:nvPicPr>
        <p:blipFill>
          <a:blip r:embed="rId2"/>
          <a:stretch>
            <a:fillRect/>
          </a:stretch>
        </p:blipFill>
        <p:spPr>
          <a:xfrm>
            <a:off x="0" y="0"/>
            <a:ext cx="9144000" cy="5143500"/>
          </a:xfrm>
          <a:prstGeom prst="rect">
            <a:avLst/>
          </a:prstGeom>
        </p:spPr>
      </p:pic>
      <p:sp>
        <p:nvSpPr>
          <p:cNvPr id="3" name="Text 0">
            <a:extLst>
              <a:ext uri="{FF2B5EF4-FFF2-40B4-BE49-F238E27FC236}">
                <a16:creationId xmlns:a16="http://schemas.microsoft.com/office/drawing/2014/main" id="{CBC6E2B8-5462-48C9-B649-3A19876E84BA}"/>
              </a:ext>
            </a:extLst>
          </p:cNvPr>
          <p:cNvSpPr/>
          <p:nvPr/>
        </p:nvSpPr>
        <p:spPr>
          <a:xfrm>
            <a:off x="521260" y="40192"/>
            <a:ext cx="8572500" cy="377026"/>
          </a:xfrm>
          <a:prstGeom prst="rect">
            <a:avLst/>
          </a:prstGeom>
          <a:noFill/>
          <a:ln/>
        </p:spPr>
        <p:txBody>
          <a:bodyPr wrap="square" lIns="0" tIns="0" rIns="0" bIns="0" rtlCol="0" anchor="t">
            <a:spAutoFit/>
          </a:bodyPr>
          <a:lstStyle/>
          <a:p>
            <a:pPr marL="0" indent="0" algn="l">
              <a:buNone/>
            </a:pPr>
            <a:r>
              <a:rPr lang="en-US" sz="2450" b="1" dirty="0" err="1">
                <a:solidFill>
                  <a:srgbClr val="FFFFFF"/>
                </a:solidFill>
                <a:latin typeface="Montserrat Bold" pitchFamily="34" charset="0"/>
                <a:ea typeface="Montserrat Bold" pitchFamily="34" charset="-122"/>
                <a:cs typeface="Montserrat Bold" pitchFamily="34" charset="-120"/>
              </a:rPr>
              <a:t>Funcionamiento</a:t>
            </a:r>
            <a:endParaRPr lang="en-US" sz="2450" dirty="0"/>
          </a:p>
        </p:txBody>
      </p:sp>
      <p:sp>
        <p:nvSpPr>
          <p:cNvPr id="7" name="CuadroTexto 6">
            <a:extLst>
              <a:ext uri="{FF2B5EF4-FFF2-40B4-BE49-F238E27FC236}">
                <a16:creationId xmlns:a16="http://schemas.microsoft.com/office/drawing/2014/main" id="{9E46D75E-EACA-497D-B15B-12745FDA08A8}"/>
              </a:ext>
            </a:extLst>
          </p:cNvPr>
          <p:cNvSpPr txBox="1"/>
          <p:nvPr/>
        </p:nvSpPr>
        <p:spPr>
          <a:xfrm>
            <a:off x="180870" y="3561202"/>
            <a:ext cx="8678008" cy="1447512"/>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lvl="0" algn="just">
              <a:lnSpc>
                <a:spcPct val="150000"/>
              </a:lnSpc>
              <a:spcAft>
                <a:spcPts val="800"/>
              </a:spcAft>
              <a:buSzPts val="1000"/>
              <a:tabLst>
                <a:tab pos="457200" algn="l"/>
              </a:tabLst>
            </a:pPr>
            <a:r>
              <a:rPr lang="es-ES" sz="1200" dirty="0">
                <a:effectLst/>
                <a:latin typeface="Arial" panose="020B0604020202020204" pitchFamily="34" charset="0"/>
                <a:ea typeface="Times New Roman" panose="02020603050405020304" pitchFamily="18" charset="0"/>
                <a:cs typeface="Times New Roman" panose="02020603050405020304" pitchFamily="18" charset="0"/>
              </a:rPr>
              <a:t>Cuenta con sistemas de búsquedas dinámicas para identificar rápidamente al trabajador, por su expediente para incorporarlas horas trabajadas en el mes o realizar modificaciones en los datos. Es importante mencionar, que para ahorrar tiempo y aumentar la eficiencia en las HRT mensuales solo se incorporan una sola vez en la </a:t>
            </a:r>
            <a:r>
              <a:rPr lang="es-ES" sz="1200" dirty="0">
                <a:latin typeface="Arial" panose="020B0604020202020204" pitchFamily="34" charset="0"/>
                <a:ea typeface="Times New Roman" panose="02020603050405020304" pitchFamily="18" charset="0"/>
                <a:cs typeface="Times New Roman" panose="02020603050405020304" pitchFamily="18" charset="0"/>
              </a:rPr>
              <a:t>Base de Datos y automáticamente se vincula a las otras pestañas que la utiliza para determinados </a:t>
            </a:r>
            <a:r>
              <a:rPr lang="es-ES" sz="1200" dirty="0">
                <a:effectLst/>
                <a:latin typeface="Arial" panose="020B0604020202020204" pitchFamily="34" charset="0"/>
                <a:ea typeface="Times New Roman" panose="02020603050405020304" pitchFamily="18" charset="0"/>
                <a:cs typeface="Times New Roman" panose="02020603050405020304" pitchFamily="18" charset="0"/>
              </a:rPr>
              <a:t>cálculos. Las únicas que se debe incorporar individualmente son las horas que corresponde a la Nocturnidad</a:t>
            </a:r>
            <a:endParaRPr lang="es-ES" sz="12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8" name="Imagen 7">
            <a:extLst>
              <a:ext uri="{FF2B5EF4-FFF2-40B4-BE49-F238E27FC236}">
                <a16:creationId xmlns:a16="http://schemas.microsoft.com/office/drawing/2014/main" id="{A1DB5418-7C55-4D00-A25F-7F1F1B883613}"/>
              </a:ext>
            </a:extLst>
          </p:cNvPr>
          <p:cNvPicPr>
            <a:picLocks noChangeAspect="1"/>
          </p:cNvPicPr>
          <p:nvPr/>
        </p:nvPicPr>
        <p:blipFill rotWithShape="1">
          <a:blip r:embed="rId3"/>
          <a:srcRect l="12653" t="10689" r="17696" b="33106"/>
          <a:stretch/>
        </p:blipFill>
        <p:spPr>
          <a:xfrm>
            <a:off x="871870" y="516917"/>
            <a:ext cx="6368902" cy="2889508"/>
          </a:xfrm>
          <a:prstGeom prst="rect">
            <a:avLst/>
          </a:prstGeom>
        </p:spPr>
      </p:pic>
    </p:spTree>
    <p:extLst>
      <p:ext uri="{BB962C8B-B14F-4D97-AF65-F5344CB8AC3E}">
        <p14:creationId xmlns:p14="http://schemas.microsoft.com/office/powerpoint/2010/main" val="1784384351"/>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D103F82-EC63-46F1-AAE6-8A235E9DCDE6}"/>
              </a:ext>
            </a:extLst>
          </p:cNvPr>
          <p:cNvPicPr>
            <a:picLocks noChangeAspect="1"/>
          </p:cNvPicPr>
          <p:nvPr/>
        </p:nvPicPr>
        <p:blipFill>
          <a:blip r:embed="rId2"/>
          <a:stretch>
            <a:fillRect/>
          </a:stretch>
        </p:blipFill>
        <p:spPr>
          <a:xfrm>
            <a:off x="0" y="0"/>
            <a:ext cx="9144000" cy="5143500"/>
          </a:xfrm>
          <a:prstGeom prst="rect">
            <a:avLst/>
          </a:prstGeom>
        </p:spPr>
      </p:pic>
      <p:sp>
        <p:nvSpPr>
          <p:cNvPr id="3" name="Text 0">
            <a:extLst>
              <a:ext uri="{FF2B5EF4-FFF2-40B4-BE49-F238E27FC236}">
                <a16:creationId xmlns:a16="http://schemas.microsoft.com/office/drawing/2014/main" id="{CBC6E2B8-5462-48C9-B649-3A19876E84BA}"/>
              </a:ext>
            </a:extLst>
          </p:cNvPr>
          <p:cNvSpPr/>
          <p:nvPr/>
        </p:nvSpPr>
        <p:spPr>
          <a:xfrm>
            <a:off x="521260" y="40192"/>
            <a:ext cx="8572500" cy="377026"/>
          </a:xfrm>
          <a:prstGeom prst="rect">
            <a:avLst/>
          </a:prstGeom>
          <a:noFill/>
          <a:ln/>
        </p:spPr>
        <p:txBody>
          <a:bodyPr wrap="square" lIns="0" tIns="0" rIns="0" bIns="0" rtlCol="0" anchor="t">
            <a:spAutoFit/>
          </a:bodyPr>
          <a:lstStyle/>
          <a:p>
            <a:pPr marL="0" indent="0" algn="l">
              <a:buNone/>
            </a:pPr>
            <a:r>
              <a:rPr lang="en-US" sz="2450" b="1" dirty="0" err="1">
                <a:solidFill>
                  <a:srgbClr val="FFFFFF"/>
                </a:solidFill>
                <a:latin typeface="Montserrat Bold" pitchFamily="34" charset="0"/>
                <a:ea typeface="Montserrat Bold" pitchFamily="34" charset="-122"/>
                <a:cs typeface="Montserrat Bold" pitchFamily="34" charset="-120"/>
              </a:rPr>
              <a:t>Funcionamiento</a:t>
            </a:r>
            <a:endParaRPr lang="en-US" sz="2450" dirty="0"/>
          </a:p>
        </p:txBody>
      </p:sp>
      <p:sp>
        <p:nvSpPr>
          <p:cNvPr id="7" name="CuadroTexto 6">
            <a:extLst>
              <a:ext uri="{FF2B5EF4-FFF2-40B4-BE49-F238E27FC236}">
                <a16:creationId xmlns:a16="http://schemas.microsoft.com/office/drawing/2014/main" id="{9E46D75E-EACA-497D-B15B-12745FDA08A8}"/>
              </a:ext>
            </a:extLst>
          </p:cNvPr>
          <p:cNvSpPr txBox="1"/>
          <p:nvPr/>
        </p:nvSpPr>
        <p:spPr>
          <a:xfrm>
            <a:off x="115555" y="3501409"/>
            <a:ext cx="8912890" cy="1448730"/>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lvl="0" algn="just">
              <a:lnSpc>
                <a:spcPct val="150000"/>
              </a:lnSpc>
              <a:spcAft>
                <a:spcPts val="800"/>
              </a:spcAft>
              <a:buSzPts val="1000"/>
              <a:tabLst>
                <a:tab pos="457200" algn="l"/>
              </a:tabLst>
            </a:pPr>
            <a:r>
              <a:rPr lang="es-ES" sz="1200" dirty="0">
                <a:effectLst/>
                <a:latin typeface="Calibri" panose="020F0502020204030204" pitchFamily="34" charset="0"/>
                <a:ea typeface="Yu Mincho" panose="02020400000000000000" pitchFamily="18" charset="-128"/>
                <a:cs typeface="Times New Roman" panose="02020603050405020304" pitchFamily="18" charset="0"/>
              </a:rPr>
              <a:t>Una vez incorporadas todas las horas, los cálculos se realizan automáticamente. Con respecto a la Antigüedad, se eliminó la necesidad de modificar manualmente los años de servicio. El sistema calcula en tiempo real la antigüedad fiscal. Si un trabajador cumple un año más, el software actualiza el año y cambia la tarifa correspondiente (ej. de $200 a $400) de forma autónoma. Además , que cuenta con un sistema visual para identificar a aquellos trabajadores próximos a actualizarse</a:t>
            </a:r>
            <a:r>
              <a:rPr lang="es-ES" sz="1200" dirty="0">
                <a:latin typeface="Calibri" panose="020F0502020204030204" pitchFamily="34" charset="0"/>
                <a:ea typeface="Yu Mincho" panose="02020400000000000000" pitchFamily="18" charset="-128"/>
                <a:cs typeface="Times New Roman" panose="02020603050405020304" pitchFamily="18" charset="0"/>
              </a:rPr>
              <a:t>, así como los que cambiaron, para verificar que todos tenga la tarifa correcta, funcionando como un sistema de control interno. </a:t>
            </a:r>
            <a:endParaRPr lang="es-ES" sz="12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5" name="Imagen 4">
            <a:extLst>
              <a:ext uri="{FF2B5EF4-FFF2-40B4-BE49-F238E27FC236}">
                <a16:creationId xmlns:a16="http://schemas.microsoft.com/office/drawing/2014/main" id="{488C355C-C17B-45DE-8D1D-0FDB0C2BBF38}"/>
              </a:ext>
            </a:extLst>
          </p:cNvPr>
          <p:cNvPicPr>
            <a:picLocks noChangeAspect="1"/>
          </p:cNvPicPr>
          <p:nvPr/>
        </p:nvPicPr>
        <p:blipFill rotWithShape="1">
          <a:blip r:embed="rId3"/>
          <a:srcRect l="17906" t="16154" r="13364" b="33525"/>
          <a:stretch/>
        </p:blipFill>
        <p:spPr>
          <a:xfrm>
            <a:off x="1158948" y="665808"/>
            <a:ext cx="6284580" cy="2587010"/>
          </a:xfrm>
          <a:prstGeom prst="rect">
            <a:avLst/>
          </a:prstGeom>
        </p:spPr>
      </p:pic>
    </p:spTree>
    <p:extLst>
      <p:ext uri="{BB962C8B-B14F-4D97-AF65-F5344CB8AC3E}">
        <p14:creationId xmlns:p14="http://schemas.microsoft.com/office/powerpoint/2010/main" val="3408493246"/>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7D103F82-EC63-46F1-AAE6-8A235E9DCDE6}"/>
              </a:ext>
            </a:extLst>
          </p:cNvPr>
          <p:cNvPicPr>
            <a:picLocks noChangeAspect="1"/>
          </p:cNvPicPr>
          <p:nvPr/>
        </p:nvPicPr>
        <p:blipFill>
          <a:blip r:embed="rId2"/>
          <a:stretch>
            <a:fillRect/>
          </a:stretch>
        </p:blipFill>
        <p:spPr>
          <a:xfrm>
            <a:off x="0" y="0"/>
            <a:ext cx="9144000" cy="5143500"/>
          </a:xfrm>
          <a:prstGeom prst="rect">
            <a:avLst/>
          </a:prstGeom>
        </p:spPr>
      </p:pic>
      <p:sp>
        <p:nvSpPr>
          <p:cNvPr id="3" name="Text 0">
            <a:extLst>
              <a:ext uri="{FF2B5EF4-FFF2-40B4-BE49-F238E27FC236}">
                <a16:creationId xmlns:a16="http://schemas.microsoft.com/office/drawing/2014/main" id="{CBC6E2B8-5462-48C9-B649-3A19876E84BA}"/>
              </a:ext>
            </a:extLst>
          </p:cNvPr>
          <p:cNvSpPr/>
          <p:nvPr/>
        </p:nvSpPr>
        <p:spPr>
          <a:xfrm>
            <a:off x="521260" y="40192"/>
            <a:ext cx="8572500" cy="377026"/>
          </a:xfrm>
          <a:prstGeom prst="rect">
            <a:avLst/>
          </a:prstGeom>
          <a:noFill/>
          <a:ln/>
        </p:spPr>
        <p:txBody>
          <a:bodyPr wrap="square" lIns="0" tIns="0" rIns="0" bIns="0" rtlCol="0" anchor="t">
            <a:spAutoFit/>
          </a:bodyPr>
          <a:lstStyle/>
          <a:p>
            <a:pPr marL="0" indent="0" algn="l">
              <a:buNone/>
            </a:pPr>
            <a:r>
              <a:rPr lang="en-US" sz="2450" b="1" dirty="0" err="1">
                <a:solidFill>
                  <a:srgbClr val="FFFFFF"/>
                </a:solidFill>
                <a:latin typeface="Montserrat Bold" pitchFamily="34" charset="0"/>
                <a:ea typeface="Montserrat Bold" pitchFamily="34" charset="-122"/>
                <a:cs typeface="Montserrat Bold" pitchFamily="34" charset="-120"/>
              </a:rPr>
              <a:t>Funcionamiento</a:t>
            </a:r>
            <a:endParaRPr lang="en-US" sz="2450" dirty="0"/>
          </a:p>
        </p:txBody>
      </p:sp>
      <p:sp>
        <p:nvSpPr>
          <p:cNvPr id="7" name="CuadroTexto 6">
            <a:extLst>
              <a:ext uri="{FF2B5EF4-FFF2-40B4-BE49-F238E27FC236}">
                <a16:creationId xmlns:a16="http://schemas.microsoft.com/office/drawing/2014/main" id="{9E46D75E-EACA-497D-B15B-12745FDA08A8}"/>
              </a:ext>
            </a:extLst>
          </p:cNvPr>
          <p:cNvSpPr txBox="1"/>
          <p:nvPr/>
        </p:nvSpPr>
        <p:spPr>
          <a:xfrm>
            <a:off x="115555" y="4036172"/>
            <a:ext cx="8912890" cy="894732"/>
          </a:xfrm>
          <a:prstGeom prst="rect">
            <a:avLst/>
          </a:prstGeom>
          <a:solidFill>
            <a:schemeClr val="bg1">
              <a:lumMod val="8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wrap="square">
            <a:spAutoFit/>
          </a:bodyPr>
          <a:lstStyle/>
          <a:p>
            <a:pPr lvl="0" algn="just">
              <a:lnSpc>
                <a:spcPct val="150000"/>
              </a:lnSpc>
              <a:spcAft>
                <a:spcPts val="800"/>
              </a:spcAft>
              <a:buSzPts val="1000"/>
              <a:tabLst>
                <a:tab pos="457200" algn="l"/>
              </a:tabLst>
            </a:pPr>
            <a:r>
              <a:rPr lang="es-ES" sz="1200" dirty="0">
                <a:effectLst/>
                <a:latin typeface="Calibri" panose="020F0502020204030204" pitchFamily="34" charset="0"/>
                <a:ea typeface="Yu Mincho" panose="02020400000000000000" pitchFamily="18" charset="-128"/>
                <a:cs typeface="Times New Roman" panose="02020603050405020304" pitchFamily="18" charset="0"/>
              </a:rPr>
              <a:t>De manera automática, la herramienta suma todos los pagos adicionales </a:t>
            </a:r>
            <a:r>
              <a:rPr lang="es-ES" sz="1200" dirty="0">
                <a:latin typeface="Calibri" panose="020F0502020204030204" pitchFamily="34" charset="0"/>
                <a:ea typeface="Yu Mincho" panose="02020400000000000000" pitchFamily="18" charset="-128"/>
                <a:cs typeface="Times New Roman" panose="02020603050405020304" pitchFamily="18" charset="0"/>
              </a:rPr>
              <a:t>y c</a:t>
            </a:r>
            <a:r>
              <a:rPr lang="es-ES" sz="1200" dirty="0">
                <a:effectLst/>
                <a:latin typeface="Calibri" panose="020F0502020204030204" pitchFamily="34" charset="0"/>
                <a:ea typeface="Yu Mincho" panose="02020400000000000000" pitchFamily="18" charset="-128"/>
                <a:cs typeface="Times New Roman" panose="02020603050405020304" pitchFamily="18" charset="0"/>
              </a:rPr>
              <a:t>ompara el total contra el 50% del salario escala del trabajador en tiempo real. Y si existe excedente, sin necesidad de intervención manual lo resta al pago de la Antigüedad. Se pueden comprobar los montos por área para facilitar la revisión con lo que da </a:t>
            </a:r>
            <a:r>
              <a:rPr lang="es-ES" sz="1200" dirty="0" err="1">
                <a:effectLst/>
                <a:latin typeface="Calibri" panose="020F0502020204030204" pitchFamily="34" charset="0"/>
                <a:ea typeface="Yu Mincho" panose="02020400000000000000" pitchFamily="18" charset="-128"/>
                <a:cs typeface="Times New Roman" panose="02020603050405020304" pitchFamily="18" charset="0"/>
              </a:rPr>
              <a:t>Assets</a:t>
            </a:r>
            <a:endParaRPr lang="es-ES" sz="1200" dirty="0">
              <a:effectLst/>
              <a:latin typeface="Calibri" panose="020F0502020204030204" pitchFamily="34" charset="0"/>
              <a:ea typeface="Yu Mincho" panose="02020400000000000000" pitchFamily="18" charset="-128"/>
              <a:cs typeface="Times New Roman" panose="02020603050405020304" pitchFamily="18" charset="0"/>
            </a:endParaRPr>
          </a:p>
        </p:txBody>
      </p:sp>
      <p:pic>
        <p:nvPicPr>
          <p:cNvPr id="8" name="Imagen 7">
            <a:extLst>
              <a:ext uri="{FF2B5EF4-FFF2-40B4-BE49-F238E27FC236}">
                <a16:creationId xmlns:a16="http://schemas.microsoft.com/office/drawing/2014/main" id="{26CAF34A-29A0-489F-921E-94AC2AB56773}"/>
              </a:ext>
            </a:extLst>
          </p:cNvPr>
          <p:cNvPicPr>
            <a:picLocks noChangeAspect="1"/>
          </p:cNvPicPr>
          <p:nvPr/>
        </p:nvPicPr>
        <p:blipFill rotWithShape="1">
          <a:blip r:embed="rId3"/>
          <a:srcRect l="11667" t="12394" r="18372" b="25650"/>
          <a:stretch/>
        </p:blipFill>
        <p:spPr>
          <a:xfrm>
            <a:off x="1066800" y="634141"/>
            <a:ext cx="6397256" cy="3185107"/>
          </a:xfrm>
          <a:prstGeom prst="rect">
            <a:avLst/>
          </a:prstGeom>
        </p:spPr>
      </p:pic>
    </p:spTree>
    <p:extLst>
      <p:ext uri="{BB962C8B-B14F-4D97-AF65-F5344CB8AC3E}">
        <p14:creationId xmlns:p14="http://schemas.microsoft.com/office/powerpoint/2010/main" val="351363902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571500" y="0"/>
            <a:ext cx="8572500" cy="377026"/>
          </a:xfrm>
          <a:prstGeom prst="rect">
            <a:avLst/>
          </a:prstGeom>
          <a:noFill/>
          <a:ln/>
        </p:spPr>
        <p:txBody>
          <a:bodyPr wrap="square" lIns="0" tIns="0" rIns="0" bIns="0" rtlCol="0" anchor="t">
            <a:spAutoFit/>
          </a:bodyPr>
          <a:lstStyle/>
          <a:p>
            <a:pPr marL="0" indent="0" algn="l">
              <a:buNone/>
            </a:pPr>
            <a:r>
              <a:rPr lang="en-US" sz="2450" b="1" dirty="0" err="1">
                <a:solidFill>
                  <a:srgbClr val="FFFFFF"/>
                </a:solidFill>
                <a:latin typeface="Montserrat Bold" pitchFamily="34" charset="0"/>
                <a:ea typeface="Montserrat Bold" pitchFamily="34" charset="-122"/>
                <a:cs typeface="Montserrat Bold" pitchFamily="34" charset="-120"/>
              </a:rPr>
              <a:t>Análisis</a:t>
            </a:r>
            <a:r>
              <a:rPr lang="en-US" sz="2450" b="1" dirty="0">
                <a:solidFill>
                  <a:srgbClr val="FFFFFF"/>
                </a:solidFill>
                <a:latin typeface="Montserrat Bold" pitchFamily="34" charset="0"/>
                <a:ea typeface="Montserrat Bold" pitchFamily="34" charset="-122"/>
                <a:cs typeface="Montserrat Bold" pitchFamily="34" charset="-120"/>
              </a:rPr>
              <a:t> de </a:t>
            </a:r>
            <a:r>
              <a:rPr lang="en-US" sz="2450" b="1" dirty="0" err="1">
                <a:solidFill>
                  <a:srgbClr val="FFFFFF"/>
                </a:solidFill>
                <a:latin typeface="Montserrat Bold" pitchFamily="34" charset="0"/>
                <a:ea typeface="Montserrat Bold" pitchFamily="34" charset="-122"/>
                <a:cs typeface="Montserrat Bold" pitchFamily="34" charset="-120"/>
              </a:rPr>
              <a:t>Datos</a:t>
            </a:r>
            <a:endParaRPr lang="en-US" sz="2450" dirty="0"/>
          </a:p>
        </p:txBody>
      </p:sp>
      <p:grpSp>
        <p:nvGrpSpPr>
          <p:cNvPr id="23" name="Grupo 22">
            <a:extLst>
              <a:ext uri="{FF2B5EF4-FFF2-40B4-BE49-F238E27FC236}">
                <a16:creationId xmlns:a16="http://schemas.microsoft.com/office/drawing/2014/main" id="{ED8CB7E8-600A-47B8-AD2E-AD73F1B5010F}"/>
              </a:ext>
            </a:extLst>
          </p:cNvPr>
          <p:cNvGrpSpPr/>
          <p:nvPr/>
        </p:nvGrpSpPr>
        <p:grpSpPr>
          <a:xfrm>
            <a:off x="2304852" y="3411628"/>
            <a:ext cx="5194300" cy="985915"/>
            <a:chOff x="152399" y="1134974"/>
            <a:chExt cx="3530601" cy="1077973"/>
          </a:xfrm>
        </p:grpSpPr>
        <p:sp>
          <p:nvSpPr>
            <p:cNvPr id="4" name="Shape 1"/>
            <p:cNvSpPr/>
            <p:nvPr/>
          </p:nvSpPr>
          <p:spPr>
            <a:xfrm>
              <a:off x="152399" y="1134974"/>
              <a:ext cx="3530601" cy="925532"/>
            </a:xfrm>
            <a:prstGeom prst="rect">
              <a:avLst/>
            </a:prstGeom>
            <a:solidFill>
              <a:schemeClr val="bg1">
                <a:lumMod val="85000"/>
              </a:schemeClr>
            </a:solidFill>
            <a:ln/>
          </p:spPr>
        </p:sp>
        <p:pic>
          <p:nvPicPr>
            <p:cNvPr id="5" name="Image 1" descr="preencoded.png"/>
            <p:cNvPicPr>
              <a:picLocks noChangeAspect="1"/>
            </p:cNvPicPr>
            <p:nvPr/>
          </p:nvPicPr>
          <p:blipFill>
            <a:blip r:embed="rId4">
              <a:duotone>
                <a:prstClr val="black"/>
                <a:schemeClr val="tx1">
                  <a:lumMod val="65000"/>
                  <a:lumOff val="35000"/>
                  <a:tint val="45000"/>
                  <a:satMod val="400000"/>
                </a:schemeClr>
              </a:duotone>
              <a:extLst>
                <a:ext uri="{BEBA8EAE-BF5A-486C-A8C5-ECC9F3942E4B}">
                  <a14:imgProps xmlns:a14="http://schemas.microsoft.com/office/drawing/2010/main">
                    <a14:imgLayer r:embed="rId5">
                      <a14:imgEffect>
                        <a14:brightnessContrast bright="-40000" contrast="-40000"/>
                      </a14:imgEffect>
                    </a14:imgLayer>
                  </a14:imgProps>
                </a:ext>
              </a:extLst>
            </a:blip>
            <a:stretch>
              <a:fillRect/>
            </a:stretch>
          </p:blipFill>
          <p:spPr>
            <a:xfrm>
              <a:off x="250825" y="1231513"/>
              <a:ext cx="226637" cy="226635"/>
            </a:xfrm>
            <a:prstGeom prst="rect">
              <a:avLst/>
            </a:prstGeom>
          </p:spPr>
        </p:pic>
        <p:sp>
          <p:nvSpPr>
            <p:cNvPr id="6" name="Text 2"/>
            <p:cNvSpPr/>
            <p:nvPr/>
          </p:nvSpPr>
          <p:spPr>
            <a:xfrm>
              <a:off x="571500" y="1242704"/>
              <a:ext cx="2205037" cy="215444"/>
            </a:xfrm>
            <a:prstGeom prst="rect">
              <a:avLst/>
            </a:prstGeom>
            <a:noFill/>
            <a:ln/>
          </p:spPr>
          <p:txBody>
            <a:bodyPr wrap="square" lIns="0" tIns="0" rIns="0" bIns="0" rtlCol="0" anchor="t">
              <a:spAutoFit/>
            </a:bodyPr>
            <a:lstStyle/>
            <a:p>
              <a:pPr marL="0" indent="0" algn="l">
                <a:buNone/>
              </a:pPr>
              <a:r>
                <a:rPr lang="en-US" sz="1400" dirty="0">
                  <a:latin typeface="Montserrat Bold" pitchFamily="34" charset="0"/>
                  <a:ea typeface="Montserrat Bold" pitchFamily="34" charset="-122"/>
                  <a:cs typeface="Montserrat Bold" pitchFamily="34" charset="-120"/>
                </a:rPr>
                <a:t>Impacto Económico</a:t>
              </a:r>
              <a:endParaRPr lang="en-US" sz="1400" dirty="0"/>
            </a:p>
          </p:txBody>
        </p:sp>
        <p:sp>
          <p:nvSpPr>
            <p:cNvPr id="7" name="Text 3"/>
            <p:cNvSpPr/>
            <p:nvPr/>
          </p:nvSpPr>
          <p:spPr>
            <a:xfrm>
              <a:off x="201612" y="1508972"/>
              <a:ext cx="3432175" cy="703975"/>
            </a:xfrm>
            <a:prstGeom prst="rect">
              <a:avLst/>
            </a:prstGeom>
            <a:noFill/>
            <a:ln/>
          </p:spPr>
          <p:txBody>
            <a:bodyPr wrap="square" lIns="0" tIns="0" rIns="0" bIns="0" rtlCol="0" anchor="t">
              <a:spAutoFit/>
            </a:bodyPr>
            <a:lstStyle/>
            <a:p>
              <a:pPr marL="0" indent="0" algn="l">
                <a:lnSpc>
                  <a:spcPct val="120000"/>
                </a:lnSpc>
                <a:buNone/>
              </a:pPr>
              <a:r>
                <a:rPr lang="en-US" sz="1300" dirty="0">
                  <a:latin typeface="Open Sans" pitchFamily="34" charset="0"/>
                  <a:ea typeface="Open Sans" pitchFamily="34" charset="-122"/>
                  <a:cs typeface="Open Sans" pitchFamily="34" charset="-120"/>
                </a:rPr>
                <a:t>Cuantifica con exactitud el ahorro generado por la aplicación del tope legal del 50% en tiempo real.</a:t>
              </a:r>
              <a:endParaRPr lang="en-US" sz="1300" dirty="0"/>
            </a:p>
          </p:txBody>
        </p:sp>
      </p:grpSp>
      <p:grpSp>
        <p:nvGrpSpPr>
          <p:cNvPr id="22" name="Grupo 21">
            <a:extLst>
              <a:ext uri="{FF2B5EF4-FFF2-40B4-BE49-F238E27FC236}">
                <a16:creationId xmlns:a16="http://schemas.microsoft.com/office/drawing/2014/main" id="{F3B169D9-9554-4584-9D69-0E7B71548088}"/>
              </a:ext>
            </a:extLst>
          </p:cNvPr>
          <p:cNvGrpSpPr/>
          <p:nvPr/>
        </p:nvGrpSpPr>
        <p:grpSpPr>
          <a:xfrm>
            <a:off x="128585" y="4334083"/>
            <a:ext cx="4182758" cy="746544"/>
            <a:chOff x="152399" y="2712760"/>
            <a:chExt cx="3530601" cy="816251"/>
          </a:xfrm>
        </p:grpSpPr>
        <p:sp>
          <p:nvSpPr>
            <p:cNvPr id="8" name="Shape 4"/>
            <p:cNvSpPr/>
            <p:nvPr/>
          </p:nvSpPr>
          <p:spPr>
            <a:xfrm>
              <a:off x="152399" y="2712760"/>
              <a:ext cx="3530601" cy="816251"/>
            </a:xfrm>
            <a:prstGeom prst="rect">
              <a:avLst/>
            </a:prstGeom>
            <a:solidFill>
              <a:schemeClr val="bg1">
                <a:lumMod val="85000"/>
              </a:schemeClr>
            </a:solidFill>
            <a:ln/>
          </p:spPr>
        </p:sp>
        <p:pic>
          <p:nvPicPr>
            <p:cNvPr id="9" name="Image 2" descr="preencoded.png"/>
            <p:cNvPicPr>
              <a:picLocks noChangeAspect="1"/>
            </p:cNvPicPr>
            <p:nvPr/>
          </p:nvPicPr>
          <p:blipFill>
            <a:blip r:embed="rId6">
              <a:duotone>
                <a:prstClr val="black"/>
                <a:schemeClr val="tx1">
                  <a:lumMod val="65000"/>
                  <a:lumOff val="35000"/>
                  <a:tint val="45000"/>
                  <a:satMod val="400000"/>
                </a:schemeClr>
              </a:duotone>
              <a:extLst>
                <a:ext uri="{BEBA8EAE-BF5A-486C-A8C5-ECC9F3942E4B}">
                  <a14:imgProps xmlns:a14="http://schemas.microsoft.com/office/drawing/2010/main">
                    <a14:imgLayer r:embed="rId7">
                      <a14:imgEffect>
                        <a14:brightnessContrast bright="-40000" contrast="-40000"/>
                      </a14:imgEffect>
                    </a14:imgLayer>
                  </a14:imgProps>
                </a:ext>
              </a:extLst>
            </a:blip>
            <a:stretch>
              <a:fillRect/>
            </a:stretch>
          </p:blipFill>
          <p:spPr>
            <a:xfrm>
              <a:off x="238124" y="2795712"/>
              <a:ext cx="196453" cy="157163"/>
            </a:xfrm>
            <a:prstGeom prst="rect">
              <a:avLst/>
            </a:prstGeom>
          </p:spPr>
        </p:pic>
        <p:sp>
          <p:nvSpPr>
            <p:cNvPr id="10" name="Text 5"/>
            <p:cNvSpPr/>
            <p:nvPr/>
          </p:nvSpPr>
          <p:spPr>
            <a:xfrm>
              <a:off x="545704" y="2797659"/>
              <a:ext cx="2482461" cy="215444"/>
            </a:xfrm>
            <a:prstGeom prst="rect">
              <a:avLst/>
            </a:prstGeom>
            <a:noFill/>
            <a:ln/>
          </p:spPr>
          <p:txBody>
            <a:bodyPr wrap="square" lIns="0" tIns="0" rIns="0" bIns="0" rtlCol="0" anchor="t">
              <a:spAutoFit/>
            </a:bodyPr>
            <a:lstStyle/>
            <a:p>
              <a:pPr marL="0" indent="0" algn="l">
                <a:buNone/>
              </a:pPr>
              <a:r>
                <a:rPr lang="en-US" sz="1400" dirty="0">
                  <a:latin typeface="Montserrat Bold" pitchFamily="34" charset="0"/>
                  <a:ea typeface="Montserrat Bold" pitchFamily="34" charset="-122"/>
                  <a:cs typeface="Montserrat Bold" pitchFamily="34" charset="-120"/>
                </a:rPr>
                <a:t>Afectación de Plantilla</a:t>
              </a:r>
              <a:endParaRPr lang="en-US" sz="1400" dirty="0"/>
            </a:p>
          </p:txBody>
        </p:sp>
        <p:sp>
          <p:nvSpPr>
            <p:cNvPr id="11" name="Text 6"/>
            <p:cNvSpPr/>
            <p:nvPr/>
          </p:nvSpPr>
          <p:spPr>
            <a:xfrm>
              <a:off x="201611" y="3044130"/>
              <a:ext cx="3432175" cy="463910"/>
            </a:xfrm>
            <a:prstGeom prst="rect">
              <a:avLst/>
            </a:prstGeom>
            <a:noFill/>
            <a:ln/>
          </p:spPr>
          <p:txBody>
            <a:bodyPr wrap="square" lIns="0" tIns="0" rIns="0" bIns="0" rtlCol="0" anchor="t">
              <a:spAutoFit/>
            </a:bodyPr>
            <a:lstStyle/>
            <a:p>
              <a:pPr marL="0" indent="0" algn="l">
                <a:lnSpc>
                  <a:spcPct val="120000"/>
                </a:lnSpc>
                <a:buNone/>
              </a:pPr>
              <a:r>
                <a:rPr lang="en-US" sz="1300" dirty="0">
                  <a:latin typeface="Open Sans" pitchFamily="34" charset="0"/>
                  <a:ea typeface="Open Sans" pitchFamily="34" charset="-122"/>
                  <a:cs typeface="Open Sans" pitchFamily="34" charset="-120"/>
                </a:rPr>
                <a:t>Identifica la cantidad exacta de trabajadores que son </a:t>
              </a:r>
              <a:r>
                <a:rPr lang="en-US" sz="1300" dirty="0" err="1">
                  <a:latin typeface="Open Sans" pitchFamily="34" charset="0"/>
                  <a:ea typeface="Open Sans" pitchFamily="34" charset="-122"/>
                  <a:cs typeface="Open Sans" pitchFamily="34" charset="-120"/>
                </a:rPr>
                <a:t>afectados</a:t>
              </a:r>
              <a:r>
                <a:rPr lang="en-US" sz="1300" dirty="0">
                  <a:latin typeface="Open Sans" pitchFamily="34" charset="0"/>
                  <a:ea typeface="Open Sans" pitchFamily="34" charset="-122"/>
                  <a:cs typeface="Open Sans" pitchFamily="34" charset="-120"/>
                </a:rPr>
                <a:t> por la </a:t>
              </a:r>
              <a:r>
                <a:rPr lang="en-US" sz="1300" dirty="0" err="1">
                  <a:latin typeface="Open Sans" pitchFamily="34" charset="0"/>
                  <a:ea typeface="Open Sans" pitchFamily="34" charset="-122"/>
                  <a:cs typeface="Open Sans" pitchFamily="34" charset="-120"/>
                </a:rPr>
                <a:t>condición</a:t>
              </a:r>
              <a:endParaRPr lang="en-US" sz="1300" dirty="0"/>
            </a:p>
          </p:txBody>
        </p:sp>
      </p:grpSp>
      <p:grpSp>
        <p:nvGrpSpPr>
          <p:cNvPr id="21" name="Grupo 20">
            <a:extLst>
              <a:ext uri="{FF2B5EF4-FFF2-40B4-BE49-F238E27FC236}">
                <a16:creationId xmlns:a16="http://schemas.microsoft.com/office/drawing/2014/main" id="{7F23C339-92D0-4C2C-B535-6F2884670A83}"/>
              </a:ext>
            </a:extLst>
          </p:cNvPr>
          <p:cNvGrpSpPr/>
          <p:nvPr/>
        </p:nvGrpSpPr>
        <p:grpSpPr>
          <a:xfrm>
            <a:off x="4718993" y="4351927"/>
            <a:ext cx="4167238" cy="722198"/>
            <a:chOff x="152400" y="3803335"/>
            <a:chExt cx="3530600" cy="725803"/>
          </a:xfrm>
        </p:grpSpPr>
        <p:sp>
          <p:nvSpPr>
            <p:cNvPr id="12" name="Shape 7"/>
            <p:cNvSpPr/>
            <p:nvPr/>
          </p:nvSpPr>
          <p:spPr>
            <a:xfrm>
              <a:off x="152400" y="3803335"/>
              <a:ext cx="3530600" cy="725803"/>
            </a:xfrm>
            <a:prstGeom prst="rect">
              <a:avLst/>
            </a:prstGeom>
            <a:solidFill>
              <a:schemeClr val="bg1">
                <a:lumMod val="85000"/>
              </a:schemeClr>
            </a:solidFill>
            <a:ln/>
          </p:spPr>
        </p:sp>
        <p:pic>
          <p:nvPicPr>
            <p:cNvPr id="13" name="Image 3" descr="preencoded.png"/>
            <p:cNvPicPr>
              <a:picLocks noChangeAspect="1"/>
            </p:cNvPicPr>
            <p:nvPr/>
          </p:nvPicPr>
          <p:blipFill>
            <a:blip r:embed="rId8">
              <a:duotone>
                <a:prstClr val="black"/>
                <a:schemeClr val="tx1">
                  <a:lumMod val="65000"/>
                  <a:lumOff val="35000"/>
                  <a:tint val="45000"/>
                  <a:satMod val="400000"/>
                </a:schemeClr>
              </a:duotone>
              <a:extLst>
                <a:ext uri="{BEBA8EAE-BF5A-486C-A8C5-ECC9F3942E4B}">
                  <a14:imgProps xmlns:a14="http://schemas.microsoft.com/office/drawing/2010/main">
                    <a14:imgLayer r:embed="rId9">
                      <a14:imgEffect>
                        <a14:brightnessContrast bright="-40000" contrast="-40000"/>
                      </a14:imgEffect>
                    </a14:imgLayer>
                  </a14:imgProps>
                </a:ext>
              </a:extLst>
            </a:blip>
            <a:stretch>
              <a:fillRect/>
            </a:stretch>
          </p:blipFill>
          <p:spPr>
            <a:xfrm>
              <a:off x="219046" y="3857453"/>
              <a:ext cx="176808" cy="157163"/>
            </a:xfrm>
            <a:prstGeom prst="rect">
              <a:avLst/>
            </a:prstGeom>
          </p:spPr>
        </p:pic>
        <p:sp>
          <p:nvSpPr>
            <p:cNvPr id="14" name="Text 8"/>
            <p:cNvSpPr/>
            <p:nvPr/>
          </p:nvSpPr>
          <p:spPr>
            <a:xfrm>
              <a:off x="610327" y="3837452"/>
              <a:ext cx="2176338" cy="215444"/>
            </a:xfrm>
            <a:prstGeom prst="rect">
              <a:avLst/>
            </a:prstGeom>
            <a:noFill/>
            <a:ln/>
          </p:spPr>
          <p:txBody>
            <a:bodyPr wrap="square" lIns="0" tIns="0" rIns="0" bIns="0" rtlCol="0" anchor="t">
              <a:spAutoFit/>
            </a:bodyPr>
            <a:lstStyle/>
            <a:p>
              <a:pPr marL="0" indent="0" algn="l">
                <a:buNone/>
              </a:pPr>
              <a:r>
                <a:rPr lang="en-US" sz="1400" dirty="0">
                  <a:latin typeface="Montserrat Bold" pitchFamily="34" charset="0"/>
                  <a:ea typeface="Montserrat Bold" pitchFamily="34" charset="-122"/>
                  <a:cs typeface="Montserrat Bold" pitchFamily="34" charset="-120"/>
                </a:rPr>
                <a:t>Demografía Laboral</a:t>
              </a:r>
              <a:endParaRPr lang="en-US" sz="1400" dirty="0"/>
            </a:p>
          </p:txBody>
        </p:sp>
        <p:sp>
          <p:nvSpPr>
            <p:cNvPr id="15" name="Text 9"/>
            <p:cNvSpPr/>
            <p:nvPr/>
          </p:nvSpPr>
          <p:spPr>
            <a:xfrm>
              <a:off x="201611" y="4065228"/>
              <a:ext cx="3432175" cy="463910"/>
            </a:xfrm>
            <a:prstGeom prst="rect">
              <a:avLst/>
            </a:prstGeom>
            <a:noFill/>
            <a:ln/>
          </p:spPr>
          <p:txBody>
            <a:bodyPr wrap="square" lIns="0" tIns="0" rIns="0" bIns="0" rtlCol="0" anchor="t">
              <a:spAutoFit/>
            </a:bodyPr>
            <a:lstStyle/>
            <a:p>
              <a:pPr marL="0" indent="0" algn="l">
                <a:lnSpc>
                  <a:spcPct val="120000"/>
                </a:lnSpc>
                <a:buNone/>
              </a:pPr>
              <a:r>
                <a:rPr lang="en-US" sz="1300" dirty="0">
                  <a:latin typeface="Open Sans" pitchFamily="34" charset="0"/>
                  <a:ea typeface="Open Sans" pitchFamily="34" charset="-122"/>
                  <a:cs typeface="Open Sans" pitchFamily="34" charset="-120"/>
                </a:rPr>
                <a:t>Estadísticas por rangos de antigüedad y distribución del CLA por departamentos.</a:t>
              </a:r>
              <a:endParaRPr lang="en-US" sz="1300" dirty="0"/>
            </a:p>
          </p:txBody>
        </p:sp>
      </p:grpSp>
      <p:pic>
        <p:nvPicPr>
          <p:cNvPr id="17" name="Imagen 16">
            <a:extLst>
              <a:ext uri="{FF2B5EF4-FFF2-40B4-BE49-F238E27FC236}">
                <a16:creationId xmlns:a16="http://schemas.microsoft.com/office/drawing/2014/main" id="{09C887D2-6F77-4124-88F2-93BDC94106E2}"/>
              </a:ext>
            </a:extLst>
          </p:cNvPr>
          <p:cNvPicPr>
            <a:picLocks noChangeAspect="1"/>
          </p:cNvPicPr>
          <p:nvPr/>
        </p:nvPicPr>
        <p:blipFill>
          <a:blip r:embed="rId10"/>
          <a:stretch>
            <a:fillRect/>
          </a:stretch>
        </p:blipFill>
        <p:spPr>
          <a:xfrm>
            <a:off x="256424" y="589808"/>
            <a:ext cx="8571719" cy="26580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164834" y="55842"/>
            <a:ext cx="8572500" cy="377026"/>
          </a:xfrm>
          <a:prstGeom prst="rect">
            <a:avLst/>
          </a:prstGeom>
          <a:noFill/>
          <a:ln/>
        </p:spPr>
        <p:txBody>
          <a:bodyPr wrap="square" lIns="0" tIns="0" rIns="0" bIns="0" rtlCol="0" anchor="t">
            <a:spAutoFit/>
          </a:bodyPr>
          <a:lstStyle/>
          <a:p>
            <a:pPr marL="0" indent="0" algn="l">
              <a:buNone/>
            </a:pPr>
            <a:r>
              <a:rPr lang="en-US" sz="2450" b="1" dirty="0" err="1">
                <a:solidFill>
                  <a:srgbClr val="FFFFFF"/>
                </a:solidFill>
                <a:latin typeface="Montserrat Bold" pitchFamily="34" charset="0"/>
                <a:ea typeface="Montserrat Bold" pitchFamily="34" charset="-122"/>
                <a:cs typeface="Montserrat Bold" pitchFamily="34" charset="-120"/>
              </a:rPr>
              <a:t>Beneficios</a:t>
            </a:r>
            <a:r>
              <a:rPr lang="en-US" sz="2450" b="1" dirty="0">
                <a:solidFill>
                  <a:srgbClr val="FFFFFF"/>
                </a:solidFill>
                <a:latin typeface="Montserrat Bold" pitchFamily="34" charset="0"/>
                <a:ea typeface="Montserrat Bold" pitchFamily="34" charset="-122"/>
                <a:cs typeface="Montserrat Bold" pitchFamily="34" charset="-120"/>
              </a:rPr>
              <a:t> </a:t>
            </a:r>
            <a:endParaRPr lang="en-US" sz="2450" dirty="0"/>
          </a:p>
        </p:txBody>
      </p:sp>
      <p:pic>
        <p:nvPicPr>
          <p:cNvPr id="4" name="Image 1" descr="preencoded.png"/>
          <p:cNvPicPr>
            <a:picLocks noChangeAspect="1"/>
          </p:cNvPicPr>
          <p:nvPr/>
        </p:nvPicPr>
        <p:blipFill>
          <a:blip r:embed="rId4"/>
          <a:stretch>
            <a:fillRect/>
          </a:stretch>
        </p:blipFill>
        <p:spPr>
          <a:xfrm>
            <a:off x="164834" y="699832"/>
            <a:ext cx="294192" cy="294192"/>
          </a:xfrm>
          <a:prstGeom prst="rect">
            <a:avLst/>
          </a:prstGeom>
        </p:spPr>
      </p:pic>
      <p:sp>
        <p:nvSpPr>
          <p:cNvPr id="5" name="Text 1"/>
          <p:cNvSpPr/>
          <p:nvPr/>
        </p:nvSpPr>
        <p:spPr>
          <a:xfrm>
            <a:off x="542314" y="638610"/>
            <a:ext cx="5847853" cy="215444"/>
          </a:xfrm>
          <a:prstGeom prst="rect">
            <a:avLst/>
          </a:prstGeom>
          <a:noFill/>
          <a:ln/>
        </p:spPr>
        <p:txBody>
          <a:bodyPr wrap="square" lIns="0" tIns="0" rIns="0" bIns="0" rtlCol="0" anchor="t">
            <a:spAutoFit/>
          </a:bodyPr>
          <a:lstStyle/>
          <a:p>
            <a:pPr marL="0" indent="0" algn="l">
              <a:buNone/>
            </a:pPr>
            <a:r>
              <a:rPr lang="es-ES" sz="1400" b="1" dirty="0">
                <a:solidFill>
                  <a:schemeClr val="bg1"/>
                </a:solidFill>
                <a:latin typeface="Montserrat Bold" pitchFamily="34" charset="0"/>
                <a:ea typeface="Montserrat Bold" pitchFamily="34" charset="-122"/>
                <a:cs typeface="Montserrat Bold" pitchFamily="34" charset="-120"/>
              </a:rPr>
              <a:t>Aumento de la Eficiencia y Ahorro de Tiempo</a:t>
            </a:r>
            <a:endParaRPr lang="en-US" sz="1400" b="1" dirty="0">
              <a:solidFill>
                <a:schemeClr val="bg1"/>
              </a:solidFill>
            </a:endParaRPr>
          </a:p>
        </p:txBody>
      </p:sp>
      <p:sp>
        <p:nvSpPr>
          <p:cNvPr id="6" name="Text 2"/>
          <p:cNvSpPr/>
          <p:nvPr/>
        </p:nvSpPr>
        <p:spPr>
          <a:xfrm>
            <a:off x="542314" y="961947"/>
            <a:ext cx="4181435" cy="499560"/>
          </a:xfrm>
          <a:prstGeom prst="rect">
            <a:avLst/>
          </a:prstGeom>
          <a:noFill/>
          <a:ln/>
        </p:spPr>
        <p:txBody>
          <a:bodyPr wrap="square" lIns="0" tIns="0" rIns="0" bIns="0" rtlCol="0" anchor="t">
            <a:spAutoFit/>
          </a:bodyPr>
          <a:lstStyle/>
          <a:p>
            <a:pPr marL="0" indent="0" algn="just">
              <a:lnSpc>
                <a:spcPct val="120000"/>
              </a:lnSpc>
              <a:buNone/>
            </a:pPr>
            <a:r>
              <a:rPr lang="es-ES" sz="1400" dirty="0">
                <a:solidFill>
                  <a:schemeClr val="bg1"/>
                </a:solidFill>
                <a:latin typeface="Open Sans" pitchFamily="34" charset="0"/>
                <a:ea typeface="Open Sans" pitchFamily="34" charset="-122"/>
                <a:cs typeface="Open Sans" pitchFamily="34" charset="-120"/>
              </a:rPr>
              <a:t>Se reduce la carga de trabajo manual, agilizando la incorporación de datos</a:t>
            </a:r>
            <a:endParaRPr lang="en-US" sz="1400" dirty="0">
              <a:solidFill>
                <a:schemeClr val="bg1"/>
              </a:solidFill>
            </a:endParaRPr>
          </a:p>
        </p:txBody>
      </p:sp>
      <p:pic>
        <p:nvPicPr>
          <p:cNvPr id="7" name="Image 2" descr="preencoded.png"/>
          <p:cNvPicPr>
            <a:picLocks noChangeAspect="1"/>
          </p:cNvPicPr>
          <p:nvPr/>
        </p:nvPicPr>
        <p:blipFill>
          <a:blip r:embed="rId5"/>
          <a:stretch>
            <a:fillRect/>
          </a:stretch>
        </p:blipFill>
        <p:spPr>
          <a:xfrm>
            <a:off x="140193" y="1685970"/>
            <a:ext cx="294191" cy="294191"/>
          </a:xfrm>
          <a:prstGeom prst="rect">
            <a:avLst/>
          </a:prstGeom>
        </p:spPr>
      </p:pic>
      <p:sp>
        <p:nvSpPr>
          <p:cNvPr id="8" name="Text 3"/>
          <p:cNvSpPr/>
          <p:nvPr/>
        </p:nvSpPr>
        <p:spPr>
          <a:xfrm>
            <a:off x="551977" y="1727354"/>
            <a:ext cx="3738135" cy="215444"/>
          </a:xfrm>
          <a:prstGeom prst="rect">
            <a:avLst/>
          </a:prstGeom>
          <a:noFill/>
          <a:ln/>
        </p:spPr>
        <p:txBody>
          <a:bodyPr wrap="square" lIns="0" tIns="0" rIns="0" bIns="0" rtlCol="0" anchor="t">
            <a:spAutoFit/>
          </a:bodyPr>
          <a:lstStyle/>
          <a:p>
            <a:pPr marL="0" indent="0" algn="l">
              <a:buNone/>
            </a:pPr>
            <a:r>
              <a:rPr lang="en-US" sz="1400" b="1" dirty="0">
                <a:solidFill>
                  <a:schemeClr val="bg1"/>
                </a:solidFill>
                <a:latin typeface="Montserrat Bold" pitchFamily="34" charset="0"/>
                <a:ea typeface="Montserrat Bold" pitchFamily="34" charset="-122"/>
              </a:rPr>
              <a:t>Mitigación de </a:t>
            </a:r>
            <a:r>
              <a:rPr lang="en-US" sz="1400" b="1" dirty="0" err="1">
                <a:solidFill>
                  <a:schemeClr val="bg1"/>
                </a:solidFill>
                <a:latin typeface="Montserrat Bold" pitchFamily="34" charset="0"/>
                <a:ea typeface="Montserrat Bold" pitchFamily="34" charset="-122"/>
              </a:rPr>
              <a:t>Errores</a:t>
            </a:r>
            <a:endParaRPr lang="en-US" sz="1400" b="1" dirty="0">
              <a:solidFill>
                <a:schemeClr val="bg1"/>
              </a:solidFill>
              <a:latin typeface="Montserrat Bold" pitchFamily="34" charset="0"/>
              <a:ea typeface="Montserrat Bold" pitchFamily="34" charset="-122"/>
            </a:endParaRPr>
          </a:p>
        </p:txBody>
      </p:sp>
      <p:sp>
        <p:nvSpPr>
          <p:cNvPr id="9" name="Text 4"/>
          <p:cNvSpPr/>
          <p:nvPr/>
        </p:nvSpPr>
        <p:spPr>
          <a:xfrm>
            <a:off x="542313" y="1997865"/>
            <a:ext cx="4181435" cy="758093"/>
          </a:xfrm>
          <a:prstGeom prst="rect">
            <a:avLst/>
          </a:prstGeom>
          <a:noFill/>
          <a:ln/>
        </p:spPr>
        <p:txBody>
          <a:bodyPr wrap="square" lIns="0" tIns="0" rIns="0" bIns="0" rtlCol="0" anchor="t">
            <a:spAutoFit/>
          </a:bodyPr>
          <a:lstStyle/>
          <a:p>
            <a:pPr marL="0" indent="0" algn="just">
              <a:lnSpc>
                <a:spcPct val="120000"/>
              </a:lnSpc>
              <a:buNone/>
            </a:pPr>
            <a:r>
              <a:rPr lang="en-US" sz="1400" dirty="0">
                <a:solidFill>
                  <a:schemeClr val="bg1"/>
                </a:solidFill>
                <a:latin typeface="Open Sans" pitchFamily="34" charset="0"/>
                <a:ea typeface="Open Sans" pitchFamily="34" charset="-122"/>
                <a:cs typeface="Open Sans" pitchFamily="34" charset="-120"/>
              </a:rPr>
              <a:t>Eliminación del factor humano en cálculos críticos, </a:t>
            </a:r>
            <a:r>
              <a:rPr lang="es-ES" sz="1400" dirty="0">
                <a:solidFill>
                  <a:schemeClr val="bg1"/>
                </a:solidFill>
                <a:latin typeface="Open Sans" pitchFamily="34" charset="0"/>
                <a:ea typeface="Open Sans" pitchFamily="34" charset="-122"/>
                <a:cs typeface="Open Sans" pitchFamily="34" charset="-120"/>
              </a:rPr>
              <a:t>minimizando los errores y asegurando la consistencia de la información. </a:t>
            </a:r>
            <a:endParaRPr lang="en-US" sz="1400" dirty="0">
              <a:solidFill>
                <a:schemeClr val="bg1"/>
              </a:solidFill>
            </a:endParaRPr>
          </a:p>
        </p:txBody>
      </p:sp>
      <p:pic>
        <p:nvPicPr>
          <p:cNvPr id="10" name="Image 3" descr="preencoded.png"/>
          <p:cNvPicPr>
            <a:picLocks noChangeAspect="1"/>
          </p:cNvPicPr>
          <p:nvPr/>
        </p:nvPicPr>
        <p:blipFill>
          <a:blip r:embed="rId6"/>
          <a:stretch>
            <a:fillRect/>
          </a:stretch>
        </p:blipFill>
        <p:spPr>
          <a:xfrm>
            <a:off x="135180" y="2957670"/>
            <a:ext cx="304215" cy="304215"/>
          </a:xfrm>
          <a:prstGeom prst="rect">
            <a:avLst/>
          </a:prstGeom>
        </p:spPr>
      </p:pic>
      <p:sp>
        <p:nvSpPr>
          <p:cNvPr id="11" name="Text 5"/>
          <p:cNvSpPr/>
          <p:nvPr/>
        </p:nvSpPr>
        <p:spPr>
          <a:xfrm>
            <a:off x="585787" y="3009191"/>
            <a:ext cx="3738135" cy="215444"/>
          </a:xfrm>
          <a:prstGeom prst="rect">
            <a:avLst/>
          </a:prstGeom>
          <a:noFill/>
          <a:ln/>
        </p:spPr>
        <p:txBody>
          <a:bodyPr wrap="square" lIns="0" tIns="0" rIns="0" bIns="0" rtlCol="0" anchor="t">
            <a:spAutoFit/>
          </a:bodyPr>
          <a:lstStyle/>
          <a:p>
            <a:pPr marL="0" indent="0" algn="l">
              <a:buNone/>
            </a:pPr>
            <a:r>
              <a:rPr lang="en-US" sz="1400" b="1" dirty="0" err="1">
                <a:solidFill>
                  <a:schemeClr val="bg1"/>
                </a:solidFill>
                <a:latin typeface="Montserrat Bold" pitchFamily="34" charset="0"/>
                <a:ea typeface="Montserrat Bold" pitchFamily="34" charset="-122"/>
              </a:rPr>
              <a:t>Análisis</a:t>
            </a:r>
            <a:r>
              <a:rPr lang="en-US" sz="1400" b="1" dirty="0">
                <a:solidFill>
                  <a:schemeClr val="bg1"/>
                </a:solidFill>
                <a:latin typeface="Montserrat Bold" pitchFamily="34" charset="0"/>
                <a:ea typeface="Montserrat Bold" pitchFamily="34" charset="-122"/>
              </a:rPr>
              <a:t> de </a:t>
            </a:r>
            <a:r>
              <a:rPr lang="en-US" sz="1400" b="1" dirty="0" err="1">
                <a:solidFill>
                  <a:schemeClr val="bg1"/>
                </a:solidFill>
                <a:latin typeface="Montserrat Bold" pitchFamily="34" charset="0"/>
                <a:ea typeface="Montserrat Bold" pitchFamily="34" charset="-122"/>
              </a:rPr>
              <a:t>Datos</a:t>
            </a:r>
            <a:endParaRPr lang="en-US" sz="1400" b="1" dirty="0">
              <a:solidFill>
                <a:schemeClr val="bg1"/>
              </a:solidFill>
              <a:latin typeface="Montserrat Bold" pitchFamily="34" charset="0"/>
              <a:ea typeface="Montserrat Bold" pitchFamily="34" charset="-122"/>
            </a:endParaRPr>
          </a:p>
        </p:txBody>
      </p:sp>
      <p:sp>
        <p:nvSpPr>
          <p:cNvPr id="12" name="Text 6"/>
          <p:cNvSpPr/>
          <p:nvPr/>
        </p:nvSpPr>
        <p:spPr>
          <a:xfrm>
            <a:off x="551976" y="3353524"/>
            <a:ext cx="4181435" cy="758093"/>
          </a:xfrm>
          <a:prstGeom prst="rect">
            <a:avLst/>
          </a:prstGeom>
          <a:noFill/>
          <a:ln/>
        </p:spPr>
        <p:txBody>
          <a:bodyPr wrap="square" lIns="0" tIns="0" rIns="0" bIns="0" rtlCol="0" anchor="t">
            <a:spAutoFit/>
          </a:bodyPr>
          <a:lstStyle/>
          <a:p>
            <a:pPr marL="0" indent="0" algn="just">
              <a:lnSpc>
                <a:spcPct val="120000"/>
              </a:lnSpc>
              <a:buNone/>
            </a:pPr>
            <a:r>
              <a:rPr lang="en-US" sz="1400" dirty="0">
                <a:solidFill>
                  <a:schemeClr val="bg1"/>
                </a:solidFill>
                <a:latin typeface="Open Sans" pitchFamily="34" charset="0"/>
                <a:ea typeface="Open Sans" pitchFamily="34" charset="-122"/>
                <a:cs typeface="Open Sans" pitchFamily="34" charset="-120"/>
              </a:rPr>
              <a:t>La </a:t>
            </a:r>
            <a:r>
              <a:rPr lang="en-US" sz="1400" dirty="0" err="1">
                <a:solidFill>
                  <a:schemeClr val="bg1"/>
                </a:solidFill>
                <a:latin typeface="Open Sans" pitchFamily="34" charset="0"/>
                <a:ea typeface="Open Sans" pitchFamily="34" charset="-122"/>
                <a:cs typeface="Open Sans" pitchFamily="34" charset="-120"/>
              </a:rPr>
              <a:t>presencia</a:t>
            </a:r>
            <a:r>
              <a:rPr lang="en-US" sz="1400" dirty="0">
                <a:solidFill>
                  <a:schemeClr val="bg1"/>
                </a:solidFill>
                <a:latin typeface="Open Sans" pitchFamily="34" charset="0"/>
                <a:ea typeface="Open Sans" pitchFamily="34" charset="-122"/>
                <a:cs typeface="Open Sans" pitchFamily="34" charset="-120"/>
              </a:rPr>
              <a:t> de </a:t>
            </a:r>
            <a:r>
              <a:rPr lang="en-US" sz="1400" dirty="0" err="1">
                <a:solidFill>
                  <a:schemeClr val="bg1"/>
                </a:solidFill>
                <a:latin typeface="Open Sans" pitchFamily="34" charset="0"/>
                <a:ea typeface="Open Sans" pitchFamily="34" charset="-122"/>
                <a:cs typeface="Open Sans" pitchFamily="34" charset="-120"/>
              </a:rPr>
              <a:t>estatidicas</a:t>
            </a:r>
            <a:r>
              <a:rPr lang="en-US" sz="1400" dirty="0">
                <a:solidFill>
                  <a:schemeClr val="bg1"/>
                </a:solidFill>
                <a:latin typeface="Open Sans" pitchFamily="34" charset="0"/>
                <a:ea typeface="Open Sans" pitchFamily="34" charset="-122"/>
                <a:cs typeface="Open Sans" pitchFamily="34" charset="-120"/>
              </a:rPr>
              <a:t> de forma </a:t>
            </a:r>
            <a:r>
              <a:rPr lang="en-US" sz="1400" dirty="0" err="1">
                <a:solidFill>
                  <a:schemeClr val="bg1"/>
                </a:solidFill>
                <a:latin typeface="Open Sans" pitchFamily="34" charset="0"/>
                <a:ea typeface="Open Sans" pitchFamily="34" charset="-122"/>
                <a:cs typeface="Open Sans" pitchFamily="34" charset="-120"/>
              </a:rPr>
              <a:t>automatica</a:t>
            </a:r>
            <a:r>
              <a:rPr lang="en-US" sz="1400" dirty="0">
                <a:solidFill>
                  <a:schemeClr val="bg1"/>
                </a:solidFill>
                <a:latin typeface="Open Sans" pitchFamily="34" charset="0"/>
                <a:ea typeface="Open Sans" pitchFamily="34" charset="-122"/>
                <a:cs typeface="Open Sans" pitchFamily="34" charset="-120"/>
              </a:rPr>
              <a:t> y </a:t>
            </a:r>
            <a:r>
              <a:rPr lang="en-US" sz="1400" dirty="0" err="1">
                <a:solidFill>
                  <a:schemeClr val="bg1"/>
                </a:solidFill>
                <a:latin typeface="Open Sans" pitchFamily="34" charset="0"/>
                <a:ea typeface="Open Sans" pitchFamily="34" charset="-122"/>
                <a:cs typeface="Open Sans" pitchFamily="34" charset="-120"/>
              </a:rPr>
              <a:t>en</a:t>
            </a:r>
            <a:r>
              <a:rPr lang="en-US" sz="1400" dirty="0">
                <a:solidFill>
                  <a:schemeClr val="bg1"/>
                </a:solidFill>
                <a:latin typeface="Open Sans" pitchFamily="34" charset="0"/>
                <a:ea typeface="Open Sans" pitchFamily="34" charset="-122"/>
                <a:cs typeface="Open Sans" pitchFamily="34" charset="-120"/>
              </a:rPr>
              <a:t> </a:t>
            </a:r>
            <a:r>
              <a:rPr lang="en-US" sz="1400" dirty="0" err="1">
                <a:solidFill>
                  <a:schemeClr val="bg1"/>
                </a:solidFill>
                <a:latin typeface="Open Sans" pitchFamily="34" charset="0"/>
                <a:ea typeface="Open Sans" pitchFamily="34" charset="-122"/>
                <a:cs typeface="Open Sans" pitchFamily="34" charset="-120"/>
              </a:rPr>
              <a:t>tiempo</a:t>
            </a:r>
            <a:r>
              <a:rPr lang="en-US" sz="1400" dirty="0">
                <a:solidFill>
                  <a:schemeClr val="bg1"/>
                </a:solidFill>
                <a:latin typeface="Open Sans" pitchFamily="34" charset="0"/>
                <a:ea typeface="Open Sans" pitchFamily="34" charset="-122"/>
                <a:cs typeface="Open Sans" pitchFamily="34" charset="-120"/>
              </a:rPr>
              <a:t> real </a:t>
            </a:r>
            <a:r>
              <a:rPr lang="en-US" sz="1400" dirty="0" err="1">
                <a:solidFill>
                  <a:schemeClr val="bg1"/>
                </a:solidFill>
                <a:latin typeface="Open Sans" pitchFamily="34" charset="0"/>
                <a:ea typeface="Open Sans" pitchFamily="34" charset="-122"/>
                <a:cs typeface="Open Sans" pitchFamily="34" charset="-120"/>
              </a:rPr>
              <a:t>facilitan</a:t>
            </a:r>
            <a:r>
              <a:rPr lang="en-US" sz="1400" dirty="0">
                <a:solidFill>
                  <a:schemeClr val="bg1"/>
                </a:solidFill>
                <a:latin typeface="Open Sans" pitchFamily="34" charset="0"/>
                <a:ea typeface="Open Sans" pitchFamily="34" charset="-122"/>
                <a:cs typeface="Open Sans" pitchFamily="34" charset="-120"/>
              </a:rPr>
              <a:t> y </a:t>
            </a:r>
            <a:r>
              <a:rPr lang="en-US" sz="1400" dirty="0" err="1">
                <a:solidFill>
                  <a:schemeClr val="bg1"/>
                </a:solidFill>
                <a:latin typeface="Open Sans" pitchFamily="34" charset="0"/>
                <a:ea typeface="Open Sans" pitchFamily="34" charset="-122"/>
                <a:cs typeface="Open Sans" pitchFamily="34" charset="-120"/>
              </a:rPr>
              <a:t>apoya</a:t>
            </a:r>
            <a:r>
              <a:rPr lang="en-US" sz="1400" dirty="0">
                <a:solidFill>
                  <a:schemeClr val="bg1"/>
                </a:solidFill>
                <a:latin typeface="Open Sans" pitchFamily="34" charset="0"/>
                <a:ea typeface="Open Sans" pitchFamily="34" charset="-122"/>
                <a:cs typeface="Open Sans" pitchFamily="34" charset="-120"/>
              </a:rPr>
              <a:t> la </a:t>
            </a:r>
            <a:r>
              <a:rPr lang="en-US" sz="1400" dirty="0" err="1">
                <a:solidFill>
                  <a:schemeClr val="bg1"/>
                </a:solidFill>
                <a:latin typeface="Open Sans" pitchFamily="34" charset="0"/>
                <a:ea typeface="Open Sans" pitchFamily="34" charset="-122"/>
                <a:cs typeface="Open Sans" pitchFamily="34" charset="-120"/>
              </a:rPr>
              <a:t>toma</a:t>
            </a:r>
            <a:r>
              <a:rPr lang="en-US" sz="1400" dirty="0">
                <a:solidFill>
                  <a:schemeClr val="bg1"/>
                </a:solidFill>
                <a:latin typeface="Open Sans" pitchFamily="34" charset="0"/>
                <a:ea typeface="Open Sans" pitchFamily="34" charset="-122"/>
                <a:cs typeface="Open Sans" pitchFamily="34" charset="-120"/>
              </a:rPr>
              <a:t> de </a:t>
            </a:r>
            <a:r>
              <a:rPr lang="en-US" sz="1400" dirty="0" err="1">
                <a:solidFill>
                  <a:schemeClr val="bg1"/>
                </a:solidFill>
                <a:latin typeface="Open Sans" pitchFamily="34" charset="0"/>
                <a:ea typeface="Open Sans" pitchFamily="34" charset="-122"/>
                <a:cs typeface="Open Sans" pitchFamily="34" charset="-120"/>
              </a:rPr>
              <a:t>decisiones</a:t>
            </a:r>
            <a:endParaRPr lang="en-US" sz="1400" dirty="0">
              <a:solidFill>
                <a:schemeClr val="bg1"/>
              </a:solidFill>
            </a:endParaRPr>
          </a:p>
        </p:txBody>
      </p:sp>
      <p:sp>
        <p:nvSpPr>
          <p:cNvPr id="13" name="Shape 7"/>
          <p:cNvSpPr/>
          <p:nvPr/>
        </p:nvSpPr>
        <p:spPr>
          <a:xfrm>
            <a:off x="4909709" y="445741"/>
            <a:ext cx="4048331" cy="3561512"/>
          </a:xfrm>
          <a:prstGeom prst="rect">
            <a:avLst/>
          </a:prstGeom>
          <a:solidFill>
            <a:srgbClr val="112240"/>
          </a:solidFill>
          <a:ln/>
        </p:spPr>
      </p:sp>
      <p:sp>
        <p:nvSpPr>
          <p:cNvPr id="14" name="Text 8"/>
          <p:cNvSpPr/>
          <p:nvPr/>
        </p:nvSpPr>
        <p:spPr>
          <a:xfrm>
            <a:off x="5766960" y="545768"/>
            <a:ext cx="3377040" cy="276999"/>
          </a:xfrm>
          <a:prstGeom prst="rect">
            <a:avLst/>
          </a:prstGeom>
          <a:noFill/>
          <a:ln/>
        </p:spPr>
        <p:txBody>
          <a:bodyPr wrap="square" lIns="0" tIns="0" rIns="0" bIns="0" rtlCol="0" anchor="t">
            <a:spAutoFit/>
          </a:bodyPr>
          <a:lstStyle/>
          <a:p>
            <a:pPr marL="0" indent="0" algn="l">
              <a:buNone/>
            </a:pPr>
            <a:r>
              <a:rPr lang="en-US" b="1" kern="0" spc="1" dirty="0">
                <a:solidFill>
                  <a:srgbClr val="64FFDA"/>
                </a:solidFill>
                <a:latin typeface="Montserrat Bold" pitchFamily="34" charset="0"/>
                <a:ea typeface="Montserrat Bold" pitchFamily="34" charset="-122"/>
                <a:cs typeface="Montserrat Bold" pitchFamily="34" charset="-120"/>
              </a:rPr>
              <a:t>RECOMENDACIONES</a:t>
            </a:r>
            <a:endParaRPr lang="en-US" b="1" dirty="0"/>
          </a:p>
        </p:txBody>
      </p:sp>
      <p:sp>
        <p:nvSpPr>
          <p:cNvPr id="18" name="Text 12"/>
          <p:cNvSpPr/>
          <p:nvPr/>
        </p:nvSpPr>
        <p:spPr>
          <a:xfrm>
            <a:off x="5052585" y="1755577"/>
            <a:ext cx="65" cy="154979"/>
          </a:xfrm>
          <a:prstGeom prst="rect">
            <a:avLst/>
          </a:prstGeom>
          <a:noFill/>
          <a:ln/>
        </p:spPr>
        <p:txBody>
          <a:bodyPr wrap="none" lIns="0" tIns="0" rIns="0" bIns="0" rtlCol="0" anchor="t">
            <a:spAutoFit/>
          </a:bodyPr>
          <a:lstStyle/>
          <a:p>
            <a:pPr marL="0" indent="0" algn="l">
              <a:lnSpc>
                <a:spcPct val="112000"/>
              </a:lnSpc>
              <a:buNone/>
            </a:pPr>
            <a:endParaRPr lang="en-US" sz="950" dirty="0"/>
          </a:p>
        </p:txBody>
      </p:sp>
      <p:sp>
        <p:nvSpPr>
          <p:cNvPr id="19" name="Text 13"/>
          <p:cNvSpPr/>
          <p:nvPr/>
        </p:nvSpPr>
        <p:spPr>
          <a:xfrm>
            <a:off x="5020161" y="982808"/>
            <a:ext cx="457135" cy="154017"/>
          </a:xfrm>
          <a:prstGeom prst="rect">
            <a:avLst/>
          </a:prstGeom>
          <a:noFill/>
          <a:ln/>
        </p:spPr>
        <p:txBody>
          <a:bodyPr wrap="square" lIns="0" tIns="0" rIns="0" bIns="0" rtlCol="0" anchor="t">
            <a:spAutoFit/>
          </a:bodyPr>
          <a:lstStyle/>
          <a:p>
            <a:pPr marL="0" indent="0" algn="l">
              <a:lnSpc>
                <a:spcPct val="112000"/>
              </a:lnSpc>
              <a:buNone/>
            </a:pPr>
            <a:r>
              <a:rPr lang="en-US" sz="950" dirty="0">
                <a:solidFill>
                  <a:srgbClr val="64FFDA"/>
                </a:solidFill>
                <a:latin typeface="Open Sans" pitchFamily="34" charset="0"/>
                <a:ea typeface="Open Sans" pitchFamily="34" charset="-122"/>
                <a:cs typeface="Open Sans" pitchFamily="34" charset="-120"/>
              </a:rPr>
              <a:t>→</a:t>
            </a:r>
            <a:endParaRPr lang="en-US" sz="950" dirty="0"/>
          </a:p>
        </p:txBody>
      </p:sp>
      <p:sp>
        <p:nvSpPr>
          <p:cNvPr id="20" name="Text 14"/>
          <p:cNvSpPr/>
          <p:nvPr/>
        </p:nvSpPr>
        <p:spPr>
          <a:xfrm>
            <a:off x="5036212" y="1790639"/>
            <a:ext cx="128588" cy="179989"/>
          </a:xfrm>
          <a:prstGeom prst="rect">
            <a:avLst/>
          </a:prstGeom>
          <a:noFill/>
          <a:ln/>
        </p:spPr>
        <p:txBody>
          <a:bodyPr wrap="none" lIns="0" tIns="0" rIns="0" bIns="0" rtlCol="0" anchor="t">
            <a:spAutoFit/>
          </a:bodyPr>
          <a:lstStyle/>
          <a:p>
            <a:pPr marL="0" indent="0" algn="l">
              <a:lnSpc>
                <a:spcPct val="112000"/>
              </a:lnSpc>
              <a:buNone/>
            </a:pPr>
            <a:r>
              <a:rPr lang="en-US" sz="950" dirty="0">
                <a:solidFill>
                  <a:srgbClr val="64FFDA"/>
                </a:solidFill>
                <a:latin typeface="Open Sans" pitchFamily="34" charset="0"/>
                <a:ea typeface="Open Sans" pitchFamily="34" charset="-122"/>
                <a:cs typeface="Open Sans" pitchFamily="34" charset="-120"/>
              </a:rPr>
              <a:t>→</a:t>
            </a:r>
            <a:endParaRPr lang="en-US" sz="950" dirty="0"/>
          </a:p>
        </p:txBody>
      </p:sp>
      <p:pic>
        <p:nvPicPr>
          <p:cNvPr id="21" name="Image 4" descr="preencoded.png"/>
          <p:cNvPicPr>
            <a:picLocks noChangeAspect="1"/>
          </p:cNvPicPr>
          <p:nvPr/>
        </p:nvPicPr>
        <p:blipFill>
          <a:blip r:embed="rId7">
            <a:alphaModFix amt="60000"/>
          </a:blip>
          <a:stretch>
            <a:fillRect/>
          </a:stretch>
        </p:blipFill>
        <p:spPr>
          <a:xfrm>
            <a:off x="4909710" y="2775976"/>
            <a:ext cx="4048330" cy="1231277"/>
          </a:xfrm>
          <a:prstGeom prst="rect">
            <a:avLst/>
          </a:prstGeom>
        </p:spPr>
      </p:pic>
      <p:sp>
        <p:nvSpPr>
          <p:cNvPr id="23" name="CuadroTexto 22">
            <a:extLst>
              <a:ext uri="{FF2B5EF4-FFF2-40B4-BE49-F238E27FC236}">
                <a16:creationId xmlns:a16="http://schemas.microsoft.com/office/drawing/2014/main" id="{73EC863A-64EB-457B-BF1D-25D0E979A73E}"/>
              </a:ext>
            </a:extLst>
          </p:cNvPr>
          <p:cNvSpPr txBox="1"/>
          <p:nvPr/>
        </p:nvSpPr>
        <p:spPr>
          <a:xfrm>
            <a:off x="26708" y="4410026"/>
            <a:ext cx="9143999" cy="704232"/>
          </a:xfrm>
          <a:prstGeom prst="rect">
            <a:avLst/>
          </a:prstGeom>
          <a:noFill/>
        </p:spPr>
        <p:txBody>
          <a:bodyPr wrap="square">
            <a:spAutoFit/>
          </a:bodyPr>
          <a:lstStyle/>
          <a:p>
            <a:pPr algn="ctr">
              <a:lnSpc>
                <a:spcPct val="150000"/>
              </a:lnSpc>
            </a:pPr>
            <a:r>
              <a:rPr lang="es-ES" sz="1400" dirty="0">
                <a:solidFill>
                  <a:schemeClr val="bg1"/>
                </a:solidFill>
                <a:latin typeface="Open Sans" pitchFamily="34" charset="0"/>
                <a:ea typeface="Open Sans" pitchFamily="34" charset="-122"/>
                <a:cs typeface="Open Sans" pitchFamily="34" charset="-120"/>
              </a:rPr>
              <a:t>Por lo tanto, es una herramienta fundamental para el manejo ágil y preciso de la información en un entorno de constantes cambios y demandas. </a:t>
            </a:r>
          </a:p>
        </p:txBody>
      </p:sp>
      <p:sp>
        <p:nvSpPr>
          <p:cNvPr id="25" name="CuadroTexto 24">
            <a:extLst>
              <a:ext uri="{FF2B5EF4-FFF2-40B4-BE49-F238E27FC236}">
                <a16:creationId xmlns:a16="http://schemas.microsoft.com/office/drawing/2014/main" id="{305E3F55-3900-4A6D-AEC5-6D76EED9791D}"/>
              </a:ext>
            </a:extLst>
          </p:cNvPr>
          <p:cNvSpPr txBox="1"/>
          <p:nvPr/>
        </p:nvSpPr>
        <p:spPr>
          <a:xfrm>
            <a:off x="5112423" y="877735"/>
            <a:ext cx="3758348" cy="616515"/>
          </a:xfrm>
          <a:prstGeom prst="rect">
            <a:avLst/>
          </a:prstGeom>
          <a:noFill/>
        </p:spPr>
        <p:txBody>
          <a:bodyPr wrap="square">
            <a:spAutoFit/>
          </a:bodyPr>
          <a:lstStyle/>
          <a:p>
            <a:pPr lvl="0" algn="just">
              <a:lnSpc>
                <a:spcPct val="150000"/>
              </a:lnSpc>
              <a:spcAft>
                <a:spcPts val="800"/>
              </a:spcAft>
              <a:buSzPts val="1000"/>
              <a:tabLst>
                <a:tab pos="457200" algn="l"/>
              </a:tabLst>
            </a:pPr>
            <a:r>
              <a:rPr lang="es-ES" sz="1200" dirty="0">
                <a:solidFill>
                  <a:schemeClr val="bg1"/>
                </a:solidFill>
                <a:effectLst/>
                <a:latin typeface="Arial" panose="020B0604020202020204" pitchFamily="34" charset="0"/>
                <a:ea typeface="Yu Mincho" panose="02020400000000000000" pitchFamily="18" charset="-128"/>
                <a:cs typeface="Times New Roman" panose="02020603050405020304" pitchFamily="18" charset="0"/>
              </a:rPr>
              <a:t>Capacitar al personal en el uso eficiente del sistema para maximizar sus beneficios.</a:t>
            </a:r>
            <a:endParaRPr lang="es-ES" sz="1200" dirty="0">
              <a:solidFill>
                <a:schemeClr val="bg1"/>
              </a:solidFill>
              <a:effectLst/>
              <a:latin typeface="Calibri" panose="020F0502020204030204" pitchFamily="34" charset="0"/>
              <a:ea typeface="Yu Mincho" panose="02020400000000000000" pitchFamily="18" charset="-128"/>
              <a:cs typeface="Times New Roman" panose="02020603050405020304" pitchFamily="18" charset="0"/>
            </a:endParaRPr>
          </a:p>
        </p:txBody>
      </p:sp>
      <p:sp>
        <p:nvSpPr>
          <p:cNvPr id="27" name="CuadroTexto 26">
            <a:extLst>
              <a:ext uri="{FF2B5EF4-FFF2-40B4-BE49-F238E27FC236}">
                <a16:creationId xmlns:a16="http://schemas.microsoft.com/office/drawing/2014/main" id="{329F8F01-B00A-49B8-951A-F6E45D7B261C}"/>
              </a:ext>
            </a:extLst>
          </p:cNvPr>
          <p:cNvSpPr txBox="1"/>
          <p:nvPr/>
        </p:nvSpPr>
        <p:spPr>
          <a:xfrm>
            <a:off x="5126106" y="1666802"/>
            <a:ext cx="3758478" cy="893514"/>
          </a:xfrm>
          <a:prstGeom prst="rect">
            <a:avLst/>
          </a:prstGeom>
          <a:noFill/>
        </p:spPr>
        <p:txBody>
          <a:bodyPr wrap="square">
            <a:spAutoFit/>
          </a:bodyPr>
          <a:lstStyle/>
          <a:p>
            <a:pPr lvl="0" algn="just">
              <a:lnSpc>
                <a:spcPct val="150000"/>
              </a:lnSpc>
              <a:spcAft>
                <a:spcPts val="800"/>
              </a:spcAft>
              <a:buSzPts val="1000"/>
              <a:tabLst>
                <a:tab pos="457200" algn="l"/>
              </a:tabLst>
            </a:pPr>
            <a:r>
              <a:rPr lang="es-ES" sz="1200" dirty="0">
                <a:solidFill>
                  <a:schemeClr val="bg1"/>
                </a:solidFill>
                <a:effectLst/>
                <a:latin typeface="Arial" panose="020B0604020202020204" pitchFamily="34" charset="0"/>
                <a:ea typeface="Yu Mincho" panose="02020400000000000000" pitchFamily="18" charset="-128"/>
                <a:cs typeface="Times New Roman" panose="02020603050405020304" pitchFamily="18" charset="0"/>
              </a:rPr>
              <a:t>Mantener las fórmulas constantemente revisadas para adecuarse a cambios en la estructura organizacional.</a:t>
            </a:r>
            <a:endParaRPr lang="es-ES" sz="1200" dirty="0">
              <a:solidFill>
                <a:schemeClr val="bg1"/>
              </a:solidFill>
              <a:effectLst/>
              <a:latin typeface="Calibri" panose="020F0502020204030204" pitchFamily="34" charset="0"/>
              <a:ea typeface="Yu Mincho" panose="02020400000000000000" pitchFamily="18" charset="-128"/>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left)">
                                      <p:cBhvr>
                                        <p:cTn id="27" dur="500"/>
                                        <p:tgtEl>
                                          <p:spTgt spid="1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fade">
                                      <p:cBhvr>
                                        <p:cTn id="3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1" grpId="0" animBg="1"/>
      <p:bldP spid="12" grpId="0" animBg="1"/>
      <p:bldP spid="25" grpId="0"/>
      <p:bldP spid="27" grpId="0"/>
    </p:bldLst>
  </p:timing>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9144000" cy="5143500"/>
          </a:xfrm>
          <a:prstGeom prst="rect">
            <a:avLst/>
          </a:prstGeom>
        </p:spPr>
      </p:pic>
      <p:sp>
        <p:nvSpPr>
          <p:cNvPr id="3" name="Text 0"/>
          <p:cNvSpPr/>
          <p:nvPr/>
        </p:nvSpPr>
        <p:spPr>
          <a:xfrm>
            <a:off x="1268015" y="2258318"/>
            <a:ext cx="7279085" cy="1477328"/>
          </a:xfrm>
          <a:prstGeom prst="rect">
            <a:avLst/>
          </a:prstGeom>
          <a:noFill/>
          <a:ln/>
        </p:spPr>
        <p:txBody>
          <a:bodyPr wrap="square" lIns="0" tIns="0" rIns="0" bIns="0" rtlCol="0" anchor="t">
            <a:spAutoFit/>
          </a:bodyPr>
          <a:lstStyle/>
          <a:p>
            <a:pPr marL="0" indent="0" algn="ctr">
              <a:buNone/>
            </a:pPr>
            <a:r>
              <a:rPr lang="en-US" sz="4800" b="1" dirty="0">
                <a:solidFill>
                  <a:srgbClr val="FFFFFF"/>
                </a:solidFill>
                <a:latin typeface="Montserrat Bold" pitchFamily="34" charset="0"/>
                <a:ea typeface="Montserrat Bold" pitchFamily="34" charset="-122"/>
                <a:cs typeface="Montserrat Bold" pitchFamily="34" charset="-120"/>
              </a:rPr>
              <a:t>¡Gracias por su atención!</a:t>
            </a:r>
            <a:endParaRPr lang="en-US" sz="4800" dirty="0"/>
          </a:p>
        </p:txBody>
      </p:sp>
      <p:pic>
        <p:nvPicPr>
          <p:cNvPr id="4" name="14 Imagen">
            <a:extLst>
              <a:ext uri="{FF2B5EF4-FFF2-40B4-BE49-F238E27FC236}">
                <a16:creationId xmlns:a16="http://schemas.microsoft.com/office/drawing/2014/main" id="{069C3AF4-EA52-45D8-A723-4A0C16B2880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11923" y="286755"/>
            <a:ext cx="520154" cy="841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mph" presetSubtype="0" fill="hold" grpId="0" nodeType="afterEffect">
                                  <p:stCondLst>
                                    <p:cond delay="0"/>
                                  </p:stCondLst>
                                  <p:iterate type="lt">
                                    <p:tmPct val="10000"/>
                                  </p:iterate>
                                  <p:childTnLst>
                                    <p:animMotion origin="layout" path="M 0.0 0.0 L 0.0 -0.07213" pathEditMode="relative" ptsTypes="">
                                      <p:cBhvr>
                                        <p:cTn id="6" dur="250" accel="50000" decel="50000" autoRev="1" fill="hold">
                                          <p:stCondLst>
                                            <p:cond delay="0"/>
                                          </p:stCondLst>
                                        </p:cTn>
                                        <p:tgtEl>
                                          <p:spTgt spid="3"/>
                                        </p:tgtEl>
                                        <p:attrNameLst>
                                          <p:attrName>ppt_x</p:attrName>
                                          <p:attrName>ppt_y</p:attrName>
                                        </p:attrNameLst>
                                      </p:cBhvr>
                                    </p:animMotion>
                                    <p:animRot by="1500000">
                                      <p:cBhvr>
                                        <p:cTn id="7" dur="125" fill="hold">
                                          <p:stCondLst>
                                            <p:cond delay="0"/>
                                          </p:stCondLst>
                                        </p:cTn>
                                        <p:tgtEl>
                                          <p:spTgt spid="3"/>
                                        </p:tgtEl>
                                        <p:attrNameLst>
                                          <p:attrName>r</p:attrName>
                                        </p:attrNameLst>
                                      </p:cBhvr>
                                    </p:animRot>
                                    <p:animRot by="-1500000">
                                      <p:cBhvr>
                                        <p:cTn id="8" dur="125" fill="hold">
                                          <p:stCondLst>
                                            <p:cond delay="125"/>
                                          </p:stCondLst>
                                        </p:cTn>
                                        <p:tgtEl>
                                          <p:spTgt spid="3"/>
                                        </p:tgtEl>
                                        <p:attrNameLst>
                                          <p:attrName>r</p:attrName>
                                        </p:attrNameLst>
                                      </p:cBhvr>
                                    </p:animRot>
                                    <p:animRot by="-1500000">
                                      <p:cBhvr>
                                        <p:cTn id="9" dur="125" fill="hold">
                                          <p:stCondLst>
                                            <p:cond delay="250"/>
                                          </p:stCondLst>
                                        </p:cTn>
                                        <p:tgtEl>
                                          <p:spTgt spid="3"/>
                                        </p:tgtEl>
                                        <p:attrNameLst>
                                          <p:attrName>r</p:attrName>
                                        </p:attrNameLst>
                                      </p:cBhvr>
                                    </p:animRot>
                                    <p:animRot by="1500000">
                                      <p:cBhvr>
                                        <p:cTn id="10" dur="125" fill="hold">
                                          <p:stCondLst>
                                            <p:cond delay="375"/>
                                          </p:stCondLst>
                                        </p:cTn>
                                        <p:tgtEl>
                                          <p:spTgt spid="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128</TotalTime>
  <Words>841</Words>
  <Application>Microsoft Office PowerPoint</Application>
  <PresentationFormat>Presentación en pantalla (16:9)</PresentationFormat>
  <Paragraphs>75</Paragraphs>
  <Slides>12</Slides>
  <Notes>8</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Arial</vt:lpstr>
      <vt:lpstr>Calibri</vt:lpstr>
      <vt:lpstr>Montserrat Bold</vt:lpstr>
      <vt:lpstr>Open Sans</vt:lpstr>
      <vt:lpstr>Roboto</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Yudith YMT. Miranda Torres</cp:lastModifiedBy>
  <cp:revision>22</cp:revision>
  <dcterms:created xsi:type="dcterms:W3CDTF">2026-05-31T04:06:37Z</dcterms:created>
  <dcterms:modified xsi:type="dcterms:W3CDTF">2026-10-12T14:45:22Z</dcterms:modified>
</cp:coreProperties>
</file>