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9519563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2472" y="-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c:style val="2"/>
  <c:chart>
    <c:title>
      <c:tx>
        <c:rich>
          <a:bodyPr/>
          <a:lstStyle/>
          <a:p>
            <a:pPr>
              <a:defRPr sz="2800" b="1">
                <a:solidFill>
                  <a:srgbClr val="1F3B4D"/>
                </a:solidFill>
                <a:latin typeface="Arial"/>
              </a:defRPr>
            </a:pPr>
            <a:r>
              <a:rPr lang="es-ES" sz="2800" b="1">
                <a:solidFill>
                  <a:srgbClr val="1F3B4D"/>
                </a:solidFill>
                <a:latin typeface="Arial"/>
              </a:rPr>
              <a:t>Tiempo por tarea (minutos)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Situación manual</c:v>
                </c:pt>
              </c:strCache>
            </c:strRef>
          </c:tx>
          <c:spPr>
            <a:solidFill>
              <a:srgbClr val="E07B39"/>
            </a:solidFill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2400" b="1">
                    <a:solidFill>
                      <a:srgbClr val="262626"/>
                    </a:solidFill>
                    <a:latin typeface="Arial"/>
                  </a:defRPr>
                </a:pPr>
                <a:endParaRPr lang="es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Tareas repetitivas</c:v>
                </c:pt>
                <c:pt idx="1">
                  <c:v>Búsqueda documental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120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9C-440A-B44D-33AA41E4BEA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Situación digital</c:v>
                </c:pt>
              </c:strCache>
            </c:strRef>
          </c:tx>
          <c:spPr>
            <a:solidFill>
              <a:srgbClr val="1B7FA8"/>
            </a:solidFill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2400" b="1">
                    <a:solidFill>
                      <a:srgbClr val="262626"/>
                    </a:solidFill>
                    <a:latin typeface="Arial"/>
                  </a:defRPr>
                </a:pPr>
                <a:endParaRPr lang="es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Tareas repetitivas</c:v>
                </c:pt>
                <c:pt idx="1">
                  <c:v>Búsqueda documental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15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9C-440A-B44D-33AA41E4B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400" b="0">
                <a:solidFill>
                  <a:srgbClr val="262626"/>
                </a:solidFill>
                <a:latin typeface="Arial"/>
              </a:defRPr>
            </a:pPr>
            <a:endParaRPr lang="es-US"/>
          </a:p>
        </c:txPr>
        <c:crossAx val="222222222"/>
        <c:crosses val="autoZero"/>
        <c:auto val="1"/>
        <c:lblAlgn val="ctr"/>
        <c:lblOffset val="100"/>
        <c:noMultiLvlLbl val="0"/>
      </c:catAx>
      <c:valAx>
        <c:axId val="222222222"/>
        <c:scaling>
          <c:orientation val="minMax"/>
          <c:max val="140"/>
          <c:min val="0"/>
        </c:scaling>
        <c:delete val="0"/>
        <c:axPos val="l"/>
        <c:majorGridlines>
          <c:spPr>
            <a:ln w="9525">
              <a:solidFill>
                <a:srgbClr val="D9D9D9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 b="0">
                <a:solidFill>
                  <a:srgbClr val="262626"/>
                </a:solidFill>
                <a:latin typeface="Arial"/>
              </a:defRPr>
            </a:pPr>
            <a:endParaRPr lang="es-US"/>
          </a:p>
        </c:txPr>
        <c:crossAx val="111111111"/>
        <c:crosses val="autoZero"/>
        <c:crossBetween val="between"/>
        <c:majorUnit val="20"/>
      </c:valAx>
    </c:plotArea>
    <c:legend>
      <c:legendPos val="b"/>
      <c:overlay val="0"/>
      <c:txPr>
        <a:bodyPr/>
        <a:lstStyle/>
        <a:p>
          <a:pPr>
            <a:defRPr sz="2400" b="0">
              <a:solidFill>
                <a:srgbClr val="262626"/>
              </a:solidFill>
              <a:latin typeface="Arial"/>
            </a:defRPr>
          </a:pPr>
          <a:endParaRPr lang="es-US"/>
        </a:p>
      </c:txPr>
    </c:legend>
    <c:plotVisOnly val="1"/>
    <c:dispBlanksAs val="gap"/>
    <c:showDLblsOverMax val="1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967" y="7070108"/>
            <a:ext cx="25091629" cy="15040222"/>
          </a:xfrm>
        </p:spPr>
        <p:txBody>
          <a:bodyPr anchor="b"/>
          <a:lstStyle>
            <a:lvl1pPr algn="ctr">
              <a:defRPr sz="193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89946" y="22690338"/>
            <a:ext cx="22139672" cy="10430151"/>
          </a:xfrm>
        </p:spPr>
        <p:txBody>
          <a:bodyPr/>
          <a:lstStyle>
            <a:lvl1pPr marL="0" indent="0" algn="ctr">
              <a:buNone/>
              <a:defRPr sz="7748"/>
            </a:lvl1pPr>
            <a:lvl2pPr marL="1475979" indent="0" algn="ctr">
              <a:buNone/>
              <a:defRPr sz="6457"/>
            </a:lvl2pPr>
            <a:lvl3pPr marL="2951958" indent="0" algn="ctr">
              <a:buNone/>
              <a:defRPr sz="5811"/>
            </a:lvl3pPr>
            <a:lvl4pPr marL="4427936" indent="0" algn="ctr">
              <a:buNone/>
              <a:defRPr sz="5165"/>
            </a:lvl4pPr>
            <a:lvl5pPr marL="5903915" indent="0" algn="ctr">
              <a:buNone/>
              <a:defRPr sz="5165"/>
            </a:lvl5pPr>
            <a:lvl6pPr marL="7379894" indent="0" algn="ctr">
              <a:buNone/>
              <a:defRPr sz="5165"/>
            </a:lvl6pPr>
            <a:lvl7pPr marL="8855873" indent="0" algn="ctr">
              <a:buNone/>
              <a:defRPr sz="5165"/>
            </a:lvl7pPr>
            <a:lvl8pPr marL="10331851" indent="0" algn="ctr">
              <a:buNone/>
              <a:defRPr sz="5165"/>
            </a:lvl8pPr>
            <a:lvl9pPr marL="11807830" indent="0" algn="ctr">
              <a:buNone/>
              <a:defRPr sz="5165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16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4583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097" y="10770172"/>
            <a:ext cx="25460623" cy="17970262"/>
          </a:xfrm>
        </p:spPr>
        <p:txBody>
          <a:bodyPr anchor="b"/>
          <a:lstStyle>
            <a:lvl1pPr>
              <a:defRPr sz="1937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4097" y="28910440"/>
            <a:ext cx="25460623" cy="9450136"/>
          </a:xfrm>
        </p:spPr>
        <p:txBody>
          <a:bodyPr/>
          <a:lstStyle>
            <a:lvl1pPr marL="0" indent="0">
              <a:buNone/>
              <a:defRPr sz="7748">
                <a:solidFill>
                  <a:schemeClr val="tx1"/>
                </a:solidFill>
              </a:defRPr>
            </a:lvl1pPr>
            <a:lvl2pPr marL="1475979" indent="0">
              <a:buNone/>
              <a:defRPr sz="6457">
                <a:solidFill>
                  <a:schemeClr val="tx1">
                    <a:tint val="75000"/>
                  </a:schemeClr>
                </a:solidFill>
              </a:defRPr>
            </a:lvl2pPr>
            <a:lvl3pPr marL="2951958" indent="0">
              <a:buNone/>
              <a:defRPr sz="5811">
                <a:solidFill>
                  <a:schemeClr val="tx1">
                    <a:tint val="75000"/>
                  </a:schemeClr>
                </a:solidFill>
              </a:defRPr>
            </a:lvl3pPr>
            <a:lvl4pPr marL="4427936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4pPr>
            <a:lvl5pPr marL="5903915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5pPr>
            <a:lvl6pPr marL="7379894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6pPr>
            <a:lvl7pPr marL="8855873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7pPr>
            <a:lvl8pPr marL="10331851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8pPr>
            <a:lvl9pPr marL="11807830" indent="0">
              <a:buNone/>
              <a:defRPr sz="51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096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29470" y="11500170"/>
            <a:ext cx="12545814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44279" y="11500170"/>
            <a:ext cx="12545814" cy="2741040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879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315" y="2300044"/>
            <a:ext cx="25460623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3318" y="10590160"/>
            <a:ext cx="12488157" cy="5190073"/>
          </a:xfrm>
        </p:spPr>
        <p:txBody>
          <a:bodyPr anchor="b"/>
          <a:lstStyle>
            <a:lvl1pPr marL="0" indent="0">
              <a:buNone/>
              <a:defRPr sz="7748" b="1"/>
            </a:lvl1pPr>
            <a:lvl2pPr marL="1475979" indent="0">
              <a:buNone/>
              <a:defRPr sz="6457" b="1"/>
            </a:lvl2pPr>
            <a:lvl3pPr marL="2951958" indent="0">
              <a:buNone/>
              <a:defRPr sz="5811" b="1"/>
            </a:lvl3pPr>
            <a:lvl4pPr marL="4427936" indent="0">
              <a:buNone/>
              <a:defRPr sz="5165" b="1"/>
            </a:lvl4pPr>
            <a:lvl5pPr marL="5903915" indent="0">
              <a:buNone/>
              <a:defRPr sz="5165" b="1"/>
            </a:lvl5pPr>
            <a:lvl6pPr marL="7379894" indent="0">
              <a:buNone/>
              <a:defRPr sz="5165" b="1"/>
            </a:lvl6pPr>
            <a:lvl7pPr marL="8855873" indent="0">
              <a:buNone/>
              <a:defRPr sz="5165" b="1"/>
            </a:lvl7pPr>
            <a:lvl8pPr marL="10331851" indent="0">
              <a:buNone/>
              <a:defRPr sz="5165" b="1"/>
            </a:lvl8pPr>
            <a:lvl9pPr marL="11807830" indent="0">
              <a:buNone/>
              <a:defRPr sz="5165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3318" y="15780233"/>
            <a:ext cx="12488157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944280" y="10590160"/>
            <a:ext cx="12549659" cy="5190073"/>
          </a:xfrm>
        </p:spPr>
        <p:txBody>
          <a:bodyPr anchor="b"/>
          <a:lstStyle>
            <a:lvl1pPr marL="0" indent="0">
              <a:buNone/>
              <a:defRPr sz="7748" b="1"/>
            </a:lvl1pPr>
            <a:lvl2pPr marL="1475979" indent="0">
              <a:buNone/>
              <a:defRPr sz="6457" b="1"/>
            </a:lvl2pPr>
            <a:lvl3pPr marL="2951958" indent="0">
              <a:buNone/>
              <a:defRPr sz="5811" b="1"/>
            </a:lvl3pPr>
            <a:lvl4pPr marL="4427936" indent="0">
              <a:buNone/>
              <a:defRPr sz="5165" b="1"/>
            </a:lvl4pPr>
            <a:lvl5pPr marL="5903915" indent="0">
              <a:buNone/>
              <a:defRPr sz="5165" b="1"/>
            </a:lvl5pPr>
            <a:lvl6pPr marL="7379894" indent="0">
              <a:buNone/>
              <a:defRPr sz="5165" b="1"/>
            </a:lvl6pPr>
            <a:lvl7pPr marL="8855873" indent="0">
              <a:buNone/>
              <a:defRPr sz="5165" b="1"/>
            </a:lvl7pPr>
            <a:lvl8pPr marL="10331851" indent="0">
              <a:buNone/>
              <a:defRPr sz="5165" b="1"/>
            </a:lvl8pPr>
            <a:lvl9pPr marL="11807830" indent="0">
              <a:buNone/>
              <a:defRPr sz="5165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944280" y="15780233"/>
            <a:ext cx="12549659" cy="232103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660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851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367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315" y="2880042"/>
            <a:ext cx="9520827" cy="10080149"/>
          </a:xfrm>
        </p:spPr>
        <p:txBody>
          <a:bodyPr anchor="b"/>
          <a:lstStyle>
            <a:lvl1pPr>
              <a:defRPr sz="1033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49659" y="6220102"/>
            <a:ext cx="14944279" cy="30700453"/>
          </a:xfrm>
        </p:spPr>
        <p:txBody>
          <a:bodyPr/>
          <a:lstStyle>
            <a:lvl1pPr>
              <a:defRPr sz="10331"/>
            </a:lvl1pPr>
            <a:lvl2pPr>
              <a:defRPr sz="9039"/>
            </a:lvl2pPr>
            <a:lvl3pPr>
              <a:defRPr sz="7748"/>
            </a:lvl3pPr>
            <a:lvl4pPr>
              <a:defRPr sz="6457"/>
            </a:lvl4pPr>
            <a:lvl5pPr>
              <a:defRPr sz="6457"/>
            </a:lvl5pPr>
            <a:lvl6pPr>
              <a:defRPr sz="6457"/>
            </a:lvl6pPr>
            <a:lvl7pPr>
              <a:defRPr sz="6457"/>
            </a:lvl7pPr>
            <a:lvl8pPr>
              <a:defRPr sz="6457"/>
            </a:lvl8pPr>
            <a:lvl9pPr>
              <a:defRPr sz="645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3315" y="12960191"/>
            <a:ext cx="9520827" cy="24010358"/>
          </a:xfrm>
        </p:spPr>
        <p:txBody>
          <a:bodyPr/>
          <a:lstStyle>
            <a:lvl1pPr marL="0" indent="0">
              <a:buNone/>
              <a:defRPr sz="5165"/>
            </a:lvl1pPr>
            <a:lvl2pPr marL="1475979" indent="0">
              <a:buNone/>
              <a:defRPr sz="4520"/>
            </a:lvl2pPr>
            <a:lvl3pPr marL="2951958" indent="0">
              <a:buNone/>
              <a:defRPr sz="3874"/>
            </a:lvl3pPr>
            <a:lvl4pPr marL="4427936" indent="0">
              <a:buNone/>
              <a:defRPr sz="3228"/>
            </a:lvl4pPr>
            <a:lvl5pPr marL="5903915" indent="0">
              <a:buNone/>
              <a:defRPr sz="3228"/>
            </a:lvl5pPr>
            <a:lvl6pPr marL="7379894" indent="0">
              <a:buNone/>
              <a:defRPr sz="3228"/>
            </a:lvl6pPr>
            <a:lvl7pPr marL="8855873" indent="0">
              <a:buNone/>
              <a:defRPr sz="3228"/>
            </a:lvl7pPr>
            <a:lvl8pPr marL="10331851" indent="0">
              <a:buNone/>
              <a:defRPr sz="3228"/>
            </a:lvl8pPr>
            <a:lvl9pPr marL="11807830" indent="0">
              <a:buNone/>
              <a:defRPr sz="322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356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315" y="2880042"/>
            <a:ext cx="9520827" cy="10080149"/>
          </a:xfrm>
        </p:spPr>
        <p:txBody>
          <a:bodyPr anchor="b"/>
          <a:lstStyle>
            <a:lvl1pPr>
              <a:defRPr sz="1033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549659" y="6220102"/>
            <a:ext cx="14944279" cy="30700453"/>
          </a:xfrm>
        </p:spPr>
        <p:txBody>
          <a:bodyPr anchor="t"/>
          <a:lstStyle>
            <a:lvl1pPr marL="0" indent="0">
              <a:buNone/>
              <a:defRPr sz="10331"/>
            </a:lvl1pPr>
            <a:lvl2pPr marL="1475979" indent="0">
              <a:buNone/>
              <a:defRPr sz="9039"/>
            </a:lvl2pPr>
            <a:lvl3pPr marL="2951958" indent="0">
              <a:buNone/>
              <a:defRPr sz="7748"/>
            </a:lvl3pPr>
            <a:lvl4pPr marL="4427936" indent="0">
              <a:buNone/>
              <a:defRPr sz="6457"/>
            </a:lvl4pPr>
            <a:lvl5pPr marL="5903915" indent="0">
              <a:buNone/>
              <a:defRPr sz="6457"/>
            </a:lvl5pPr>
            <a:lvl6pPr marL="7379894" indent="0">
              <a:buNone/>
              <a:defRPr sz="6457"/>
            </a:lvl6pPr>
            <a:lvl7pPr marL="8855873" indent="0">
              <a:buNone/>
              <a:defRPr sz="6457"/>
            </a:lvl7pPr>
            <a:lvl8pPr marL="10331851" indent="0">
              <a:buNone/>
              <a:defRPr sz="6457"/>
            </a:lvl8pPr>
            <a:lvl9pPr marL="11807830" indent="0">
              <a:buNone/>
              <a:defRPr sz="645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3315" y="12960191"/>
            <a:ext cx="9520827" cy="24010358"/>
          </a:xfrm>
        </p:spPr>
        <p:txBody>
          <a:bodyPr/>
          <a:lstStyle>
            <a:lvl1pPr marL="0" indent="0">
              <a:buNone/>
              <a:defRPr sz="5165"/>
            </a:lvl1pPr>
            <a:lvl2pPr marL="1475979" indent="0">
              <a:buNone/>
              <a:defRPr sz="4520"/>
            </a:lvl2pPr>
            <a:lvl3pPr marL="2951958" indent="0">
              <a:buNone/>
              <a:defRPr sz="3874"/>
            </a:lvl3pPr>
            <a:lvl4pPr marL="4427936" indent="0">
              <a:buNone/>
              <a:defRPr sz="3228"/>
            </a:lvl4pPr>
            <a:lvl5pPr marL="5903915" indent="0">
              <a:buNone/>
              <a:defRPr sz="3228"/>
            </a:lvl5pPr>
            <a:lvl6pPr marL="7379894" indent="0">
              <a:buNone/>
              <a:defRPr sz="3228"/>
            </a:lvl6pPr>
            <a:lvl7pPr marL="8855873" indent="0">
              <a:buNone/>
              <a:defRPr sz="3228"/>
            </a:lvl7pPr>
            <a:lvl8pPr marL="10331851" indent="0">
              <a:buNone/>
              <a:defRPr sz="3228"/>
            </a:lvl8pPr>
            <a:lvl9pPr marL="11807830" indent="0">
              <a:buNone/>
              <a:defRPr sz="322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74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247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124939" y="2300034"/>
            <a:ext cx="636515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29471" y="2300034"/>
            <a:ext cx="18726473" cy="366105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283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29470" y="2300044"/>
            <a:ext cx="25460623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9470" y="11500170"/>
            <a:ext cx="25460623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29470" y="40040601"/>
            <a:ext cx="6641902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40189-CA0E-40AE-8712-B64DB7CC624D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78355" y="40040601"/>
            <a:ext cx="996285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848191" y="40040601"/>
            <a:ext cx="6641902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A2B50-A88E-49E0-BCF4-B75C84603D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1400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951958" rtl="0" eaLnBrk="1" latinLnBrk="0" hangingPunct="1">
        <a:lnSpc>
          <a:spcPct val="90000"/>
        </a:lnSpc>
        <a:spcBef>
          <a:spcPct val="0"/>
        </a:spcBef>
        <a:buNone/>
        <a:defRPr sz="142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7989" indent="-737989" algn="l" defTabSz="2951958" rtl="0" eaLnBrk="1" latinLnBrk="0" hangingPunct="1">
        <a:lnSpc>
          <a:spcPct val="90000"/>
        </a:lnSpc>
        <a:spcBef>
          <a:spcPts val="3228"/>
        </a:spcBef>
        <a:buFont typeface="Arial" panose="020B0604020202020204" pitchFamily="34" charset="0"/>
        <a:buChar char="•"/>
        <a:defRPr sz="9039" kern="1200">
          <a:solidFill>
            <a:schemeClr val="tx1"/>
          </a:solidFill>
          <a:latin typeface="+mn-lt"/>
          <a:ea typeface="+mn-ea"/>
          <a:cs typeface="+mn-cs"/>
        </a:defRPr>
      </a:lvl1pPr>
      <a:lvl2pPr marL="2213968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7748" kern="1200">
          <a:solidFill>
            <a:schemeClr val="tx1"/>
          </a:solidFill>
          <a:latin typeface="+mn-lt"/>
          <a:ea typeface="+mn-ea"/>
          <a:cs typeface="+mn-cs"/>
        </a:defRPr>
      </a:lvl2pPr>
      <a:lvl3pPr marL="3689947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6457" kern="1200">
          <a:solidFill>
            <a:schemeClr val="tx1"/>
          </a:solidFill>
          <a:latin typeface="+mn-lt"/>
          <a:ea typeface="+mn-ea"/>
          <a:cs typeface="+mn-cs"/>
        </a:defRPr>
      </a:lvl3pPr>
      <a:lvl4pPr marL="5165926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4pPr>
      <a:lvl5pPr marL="6641904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5pPr>
      <a:lvl6pPr marL="8117883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6pPr>
      <a:lvl7pPr marL="9593862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7pPr>
      <a:lvl8pPr marL="11069841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8pPr>
      <a:lvl9pPr marL="12545819" indent="-737989" algn="l" defTabSz="2951958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58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1pPr>
      <a:lvl2pPr marL="1475979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2pPr>
      <a:lvl3pPr marL="2951958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3pPr>
      <a:lvl4pPr marL="4427936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4pPr>
      <a:lvl5pPr marL="5903915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5pPr>
      <a:lvl6pPr marL="7379894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6pPr>
      <a:lvl7pPr marL="8855873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7pPr>
      <a:lvl8pPr marL="10331851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8pPr>
      <a:lvl9pPr marL="11807830" algn="l" defTabSz="2951958" rtl="0" eaLnBrk="1" latinLnBrk="0" hangingPunct="1">
        <a:defRPr sz="581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ítulo"/>
          <p:cNvSpPr txBox="1"/>
          <p:nvPr/>
        </p:nvSpPr>
        <p:spPr>
          <a:xfrm>
            <a:off x="3204000" y="9216000"/>
            <a:ext cx="23364000" cy="187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5400" b="1" dirty="0">
                <a:solidFill>
                  <a:srgbClr val="1F3B4D"/>
                </a:solidFill>
                <a:latin typeface="Arial"/>
                <a:cs typeface="Arial"/>
              </a:rPr>
              <a:t>Del Papel al Bit: Sistema Informático Integral para la Gestión Empresarial</a:t>
            </a:r>
          </a:p>
        </p:txBody>
      </p:sp>
      <p:sp>
        <p:nvSpPr>
          <p:cNvPr id="22" name="Autor"/>
          <p:cNvSpPr txBox="1"/>
          <p:nvPr/>
        </p:nvSpPr>
        <p:spPr>
          <a:xfrm>
            <a:off x="3312000" y="11340000"/>
            <a:ext cx="11160000" cy="18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4000" b="1" dirty="0">
                <a:solidFill>
                  <a:srgbClr val="262626"/>
                </a:solidFill>
                <a:latin typeface="Arial"/>
                <a:cs typeface="Arial"/>
              </a:rPr>
              <a:t>Autor: Jerson Fidel Hernández Espinosa</a:t>
            </a:r>
          </a:p>
          <a:p>
            <a:pPr algn="l">
              <a:spcAft>
                <a:spcPts val="0"/>
              </a:spcAft>
            </a:pPr>
            <a:r>
              <a:rPr lang="es-ES" sz="2800" b="0" dirty="0">
                <a:solidFill>
                  <a:srgbClr val="595959"/>
                </a:solidFill>
                <a:latin typeface="Arial"/>
                <a:cs typeface="Arial"/>
              </a:rPr>
              <a:t>Empresa de Producciones Plásticas Vasil Levski, Cuba</a:t>
            </a:r>
          </a:p>
          <a:p>
            <a:pPr algn="l">
              <a:spcAft>
                <a:spcPts val="0"/>
              </a:spcAft>
            </a:pPr>
            <a:r>
              <a:rPr lang="es-ES" sz="2800" b="0" dirty="0">
                <a:solidFill>
                  <a:srgbClr val="595959"/>
                </a:solidFill>
                <a:latin typeface="Arial"/>
                <a:cs typeface="Arial"/>
              </a:rPr>
              <a:t>yersonfide@nauta.cu</a:t>
            </a:r>
          </a:p>
        </p:txBody>
      </p:sp>
      <p:sp>
        <p:nvSpPr>
          <p:cNvPr id="23" name="Introducción"/>
          <p:cNvSpPr txBox="1"/>
          <p:nvPr/>
        </p:nvSpPr>
        <p:spPr>
          <a:xfrm>
            <a:off x="3312000" y="13680000"/>
            <a:ext cx="10152000" cy="423192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Introducción</a:t>
            </a:r>
          </a:p>
          <a:p>
            <a:pPr algn="just">
              <a:spcAft>
                <a:spcPts val="0"/>
              </a:spcAft>
            </a:pPr>
            <a:r>
              <a:rPr lang="es-ES" sz="3200" b="0" dirty="0">
                <a:solidFill>
                  <a:srgbClr val="262626"/>
                </a:solidFill>
                <a:latin typeface="Arial"/>
                <a:cs typeface="Arial"/>
              </a:rPr>
              <a:t>En la Empresa de Producciones Plásticas Vasil Levski, la gestión de procesos dependía de registros en papel y archivos físicos desarticulados. Esto generaba lentitud, pérdida de información, errores de transcripción y dificultades para decidir. Una tarea administrativa podía consumir 120 minutos o más. «Cada hoja perdida era una decisión perdida.»</a:t>
            </a:r>
          </a:p>
        </p:txBody>
      </p:sp>
      <p:sp>
        <p:nvSpPr>
          <p:cNvPr id="24" name="Objetivo"/>
          <p:cNvSpPr txBox="1"/>
          <p:nvPr/>
        </p:nvSpPr>
        <p:spPr>
          <a:xfrm>
            <a:off x="3312000" y="19800000"/>
            <a:ext cx="10152000" cy="324704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Objetivo</a:t>
            </a:r>
          </a:p>
          <a:p>
            <a:pPr algn="just">
              <a:spcAft>
                <a:spcPts val="0"/>
              </a:spcAft>
            </a:pPr>
            <a:r>
              <a:rPr lang="es-ES" sz="3200" b="0" dirty="0">
                <a:solidFill>
                  <a:srgbClr val="262626"/>
                </a:solidFill>
                <a:latin typeface="Arial"/>
                <a:cs typeface="Arial"/>
              </a:rPr>
              <a:t>Diseñar, desarrollar e implementar un sistema informático integral que digitalice y centralice la gestión de procesos empresariales, reduciendo la dependencia de registros físicos y facilitando el acceso oportuno a la información.</a:t>
            </a:r>
          </a:p>
        </p:txBody>
      </p:sp>
      <p:sp>
        <p:nvSpPr>
          <p:cNvPr id="25" name="Impacto"/>
          <p:cNvSpPr txBox="1"/>
          <p:nvPr/>
        </p:nvSpPr>
        <p:spPr>
          <a:xfrm>
            <a:off x="3312000" y="24048000"/>
            <a:ext cx="10152000" cy="79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Impacto reportado</a:t>
            </a:r>
          </a:p>
        </p:txBody>
      </p:sp>
      <p:sp>
        <p:nvSpPr>
          <p:cNvPr id="26" name="Indicador 1"/>
          <p:cNvSpPr txBox="1"/>
          <p:nvPr/>
        </p:nvSpPr>
        <p:spPr>
          <a:xfrm>
            <a:off x="3312000" y="24984000"/>
            <a:ext cx="3204000" cy="2736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r>
              <a:rPr lang="es-ES" sz="4400" b="1" dirty="0">
                <a:solidFill>
                  <a:srgbClr val="1B7FA8"/>
                </a:solidFill>
                <a:latin typeface="Arial"/>
                <a:cs typeface="Arial"/>
              </a:rPr>
              <a:t>−87,5 %</a:t>
            </a:r>
          </a:p>
          <a:p>
            <a:pPr algn="ctr">
              <a:spcAft>
                <a:spcPts val="0"/>
              </a:spcAft>
            </a:pPr>
            <a:r>
              <a:rPr lang="es-ES" sz="2400" b="0" dirty="0">
                <a:solidFill>
                  <a:srgbClr val="262626"/>
                </a:solidFill>
                <a:latin typeface="Arial"/>
                <a:cs typeface="Arial"/>
              </a:rPr>
              <a:t>tiempo en tareas repetitivas</a:t>
            </a:r>
          </a:p>
        </p:txBody>
      </p:sp>
      <p:sp>
        <p:nvSpPr>
          <p:cNvPr id="27" name="Indicador 2"/>
          <p:cNvSpPr txBox="1"/>
          <p:nvPr/>
        </p:nvSpPr>
        <p:spPr>
          <a:xfrm>
            <a:off x="6786000" y="24984000"/>
            <a:ext cx="3204000" cy="2736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r>
              <a:rPr lang="es-ES" sz="4400" b="1" dirty="0">
                <a:solidFill>
                  <a:srgbClr val="1B7FA8"/>
                </a:solidFill>
                <a:latin typeface="Arial"/>
                <a:cs typeface="Arial"/>
              </a:rPr>
              <a:t>≈ −80 %</a:t>
            </a:r>
          </a:p>
          <a:p>
            <a:pPr algn="ctr">
              <a:spcAft>
                <a:spcPts val="0"/>
              </a:spcAft>
            </a:pPr>
            <a:r>
              <a:rPr lang="es-ES" sz="2400" b="0" dirty="0">
                <a:solidFill>
                  <a:srgbClr val="262626"/>
                </a:solidFill>
                <a:latin typeface="Arial"/>
                <a:cs typeface="Arial"/>
              </a:rPr>
              <a:t>errores de transcripción</a:t>
            </a:r>
          </a:p>
        </p:txBody>
      </p:sp>
      <p:sp>
        <p:nvSpPr>
          <p:cNvPr id="28" name="Indicador 3"/>
          <p:cNvSpPr txBox="1"/>
          <p:nvPr/>
        </p:nvSpPr>
        <p:spPr>
          <a:xfrm>
            <a:off x="10260000" y="24984000"/>
            <a:ext cx="3204000" cy="2736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91440" tIns="45720" rIns="91440" bIns="45720" rtlCol="0" anchor="ctr">
            <a:noAutofit/>
          </a:bodyPr>
          <a:lstStyle/>
          <a:p>
            <a:pPr algn="ctr">
              <a:spcAft>
                <a:spcPts val="300"/>
              </a:spcAft>
            </a:pPr>
            <a:r>
              <a:rPr lang="es-ES" sz="4400" b="1" dirty="0">
                <a:solidFill>
                  <a:srgbClr val="1B7FA8"/>
                </a:solidFill>
                <a:latin typeface="Arial"/>
                <a:cs typeface="Arial"/>
              </a:rPr>
              <a:t>−95 %</a:t>
            </a:r>
          </a:p>
          <a:p>
            <a:pPr algn="ctr">
              <a:spcAft>
                <a:spcPts val="0"/>
              </a:spcAft>
            </a:pPr>
            <a:r>
              <a:rPr lang="es-ES" sz="2400" b="0" dirty="0">
                <a:solidFill>
                  <a:srgbClr val="262626"/>
                </a:solidFill>
                <a:latin typeface="Arial"/>
                <a:cs typeface="Arial"/>
              </a:rPr>
              <a:t>tiempo de búsqueda documental</a:t>
            </a:r>
          </a:p>
        </p:txBody>
      </p:sp>
      <p:sp>
        <p:nvSpPr>
          <p:cNvPr id="29" name="Metodología"/>
          <p:cNvSpPr txBox="1"/>
          <p:nvPr/>
        </p:nvSpPr>
        <p:spPr>
          <a:xfrm>
            <a:off x="3312000" y="28656000"/>
            <a:ext cx="10152000" cy="37394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Metodología y solución</a:t>
            </a:r>
          </a:p>
          <a:p>
            <a:pPr algn="just">
              <a:spcAft>
                <a:spcPts val="0"/>
              </a:spcAft>
            </a:pPr>
            <a:r>
              <a:rPr lang="es-ES" sz="3200" b="0" dirty="0">
                <a:solidFill>
                  <a:srgbClr val="262626"/>
                </a:solidFill>
                <a:latin typeface="Arial"/>
                <a:cs typeface="Arial"/>
              </a:rPr>
              <a:t>Experiencia aplicada de transformación digital: diagnóstico de los procesos manuales, diseño modular e implementación progresiva, con evaluación antes y después. Aplicación web en PHP y MySQL con base de datos centralizada, diseño responsive y acceso desde PC y móviles dentro de la red corporativa.</a:t>
            </a:r>
          </a:p>
        </p:txBody>
      </p:sp>
      <p:sp>
        <p:nvSpPr>
          <p:cNvPr id="30" name="Conclusiones"/>
          <p:cNvSpPr txBox="1"/>
          <p:nvPr/>
        </p:nvSpPr>
        <p:spPr>
          <a:xfrm>
            <a:off x="3312000" y="34488000"/>
            <a:ext cx="10152000" cy="373948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Conclusiones</a:t>
            </a:r>
          </a:p>
          <a:p>
            <a:pPr algn="just">
              <a:spcAft>
                <a:spcPts val="0"/>
              </a:spcAft>
            </a:pPr>
            <a:r>
              <a:rPr lang="es-ES" sz="3200" b="0" dirty="0">
                <a:solidFill>
                  <a:srgbClr val="262626"/>
                </a:solidFill>
                <a:latin typeface="Arial"/>
                <a:cs typeface="Arial"/>
              </a:rPr>
              <a:t>Pasar de procedimientos en papel a procesos digitales centralizados mejora la eficiencia operativa, la trazabilidad de la información y la capacidad de respuesta de la gestión. Se logró con recursos propios, sin licencias comerciales (0 USD de inversión), fortaleciendo las capacidades tecnológicas internas.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7E186E8-746E-4C01-0AE4-82CD57DA03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353628"/>
              </p:ext>
            </p:extLst>
          </p:nvPr>
        </p:nvGraphicFramePr>
        <p:xfrm>
          <a:off x="15243873" y="11952000"/>
          <a:ext cx="10744518" cy="64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Resultados"/>
          <p:cNvSpPr txBox="1"/>
          <p:nvPr/>
        </p:nvSpPr>
        <p:spPr>
          <a:xfrm>
            <a:off x="14724000" y="18936000"/>
            <a:ext cx="11844000" cy="288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Resultados</a:t>
            </a:r>
          </a:p>
          <a:p>
            <a:pPr algn="l">
              <a:spcAft>
                <a:spcPts val="0"/>
              </a:spcAft>
            </a:pPr>
            <a:r>
              <a:rPr lang="es-ES" sz="3200" b="0" dirty="0">
                <a:solidFill>
                  <a:srgbClr val="262626"/>
                </a:solidFill>
                <a:latin typeface="Arial"/>
                <a:cs typeface="Arial"/>
              </a:rPr>
              <a:t>El tiempo en tareas repetitivas pasó de 120 a 15 minutos por tarea y la búsqueda documental de 20 a 1 minuto por archivo.</a:t>
            </a:r>
          </a:p>
        </p:txBody>
      </p:sp>
      <p:graphicFrame>
        <p:nvGraphicFramePr>
          <p:cNvPr id="32" name="Tabla de indicadores"/>
          <p:cNvGraphicFramePr>
            <a:graphicFrameLocks noGrp="1"/>
          </p:cNvGraphicFramePr>
          <p:nvPr/>
        </p:nvGraphicFramePr>
        <p:xfrm>
          <a:off x="14724000" y="22176000"/>
          <a:ext cx="11844000" cy="5879520"/>
        </p:xfrm>
        <a:graphic>
          <a:graphicData uri="http://schemas.openxmlformats.org/drawingml/2006/table">
            <a:tbl>
              <a:tblPr firstRow="1"/>
              <a:tblGrid>
                <a:gridCol w="34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Indicador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1B7FA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Situación manual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1B7FA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Situación digital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1B7FA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Impacto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1B7F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Tiempo en tareas repetitivas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120 min o más / tarea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15 min o menos / tarea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−87,5 % de tiempo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Errores de transcripción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Alto (frecuente)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Bajo (automatizado)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≈ −80 % de errores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Búsqueda documental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20 min / archivo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1 min aprox. / archivo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−95 % de espera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Disponibilidad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Horario laboral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Acceso 24/7 web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+100 % de cobertura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Inversión financiera directa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—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0 USD (recursos propios)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2400" b="0" dirty="0">
                          <a:solidFill>
                            <a:srgbClr val="262626"/>
                          </a:solidFill>
                          <a:latin typeface="Arial"/>
                          <a:cs typeface="Arial"/>
                        </a:rPr>
                        <a:t>Costo financiero 0</a:t>
                      </a:r>
                    </a:p>
                  </a:txBody>
                  <a:tcPr marT="54000" marB="54000" anchor="ctr">
                    <a:lnL w="9525">
                      <a:solidFill>
                        <a:srgbClr val="B8D8E6"/>
                      </a:solidFill>
                    </a:lnL>
                    <a:lnR w="9525">
                      <a:solidFill>
                        <a:srgbClr val="B8D8E6"/>
                      </a:solidFill>
                    </a:lnR>
                    <a:lnT w="9525">
                      <a:solidFill>
                        <a:srgbClr val="B8D8E6"/>
                      </a:solidFill>
                    </a:lnT>
                    <a:lnB w="9525">
                      <a:solidFill>
                        <a:srgbClr val="B8D8E6"/>
                      </a:solidFill>
                    </a:lnB>
                    <a:solidFill>
                      <a:srgbClr val="F2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" name="Módulos título"/>
          <p:cNvSpPr txBox="1"/>
          <p:nvPr/>
        </p:nvSpPr>
        <p:spPr>
          <a:xfrm>
            <a:off x="14724000" y="28872000"/>
            <a:ext cx="11844000" cy="79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4000" b="1" dirty="0">
                <a:solidFill>
                  <a:srgbClr val="1B7FA8"/>
                </a:solidFill>
                <a:latin typeface="Arial"/>
                <a:cs typeface="Arial"/>
              </a:rPr>
              <a:t>Módulos del sistema</a:t>
            </a:r>
          </a:p>
        </p:txBody>
      </p:sp>
      <p:sp>
        <p:nvSpPr>
          <p:cNvPr id="34" name="Módulo Energía"/>
          <p:cNvSpPr txBox="1"/>
          <p:nvPr/>
        </p:nvSpPr>
        <p:spPr>
          <a:xfrm>
            <a:off x="14724000" y="29844000"/>
            <a:ext cx="5724000" cy="2520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180000" tIns="144000" rIns="180000" bIns="14400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s-ES" sz="3000" b="1" dirty="0">
                <a:solidFill>
                  <a:srgbClr val="1B7FA8"/>
                </a:solidFill>
                <a:latin typeface="Arial"/>
                <a:cs typeface="Arial"/>
              </a:rPr>
              <a:t>Energía</a:t>
            </a:r>
          </a:p>
          <a:p>
            <a:pPr algn="l">
              <a:spcAft>
                <a:spcPts val="0"/>
              </a:spcAft>
            </a:pPr>
            <a:r>
              <a:rPr lang="es-ES" sz="2600" b="0" dirty="0">
                <a:solidFill>
                  <a:srgbClr val="262626"/>
                </a:solidFill>
                <a:latin typeface="Arial"/>
                <a:cs typeface="Arial"/>
              </a:rPr>
              <a:t>Consumos, eficiencia energética y control de costos en tiempo real</a:t>
            </a:r>
          </a:p>
        </p:txBody>
      </p:sp>
      <p:sp>
        <p:nvSpPr>
          <p:cNvPr id="35" name="Módulo Contratos"/>
          <p:cNvSpPr txBox="1"/>
          <p:nvPr/>
        </p:nvSpPr>
        <p:spPr>
          <a:xfrm>
            <a:off x="20844000" y="29844000"/>
            <a:ext cx="5724000" cy="2520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180000" tIns="144000" rIns="180000" bIns="14400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s-ES" sz="3000" b="1" dirty="0">
                <a:solidFill>
                  <a:srgbClr val="1B7FA8"/>
                </a:solidFill>
                <a:latin typeface="Arial"/>
                <a:cs typeface="Arial"/>
              </a:rPr>
              <a:t>Contratos</a:t>
            </a:r>
          </a:p>
          <a:p>
            <a:pPr algn="l">
              <a:spcAft>
                <a:spcPts val="0"/>
              </a:spcAft>
            </a:pPr>
            <a:r>
              <a:rPr lang="es-ES" sz="2600" b="0" dirty="0">
                <a:solidFill>
                  <a:srgbClr val="262626"/>
                </a:solidFill>
                <a:latin typeface="Arial"/>
                <a:cs typeface="Arial"/>
              </a:rPr>
              <a:t>Control de vencimientos y renovaciones</a:t>
            </a:r>
          </a:p>
        </p:txBody>
      </p:sp>
      <p:sp>
        <p:nvSpPr>
          <p:cNvPr id="36" name="Módulo Operaciones bancarias"/>
          <p:cNvSpPr txBox="1"/>
          <p:nvPr/>
        </p:nvSpPr>
        <p:spPr>
          <a:xfrm>
            <a:off x="14724000" y="32688000"/>
            <a:ext cx="5724000" cy="2520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180000" tIns="144000" rIns="180000" bIns="14400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s-ES" sz="3000" b="1" dirty="0">
                <a:solidFill>
                  <a:srgbClr val="1B7FA8"/>
                </a:solidFill>
                <a:latin typeface="Arial"/>
                <a:cs typeface="Arial"/>
              </a:rPr>
              <a:t>Operaciones bancarias</a:t>
            </a:r>
          </a:p>
          <a:p>
            <a:pPr algn="l">
              <a:spcAft>
                <a:spcPts val="0"/>
              </a:spcAft>
            </a:pPr>
            <a:r>
              <a:rPr lang="es-ES" sz="2600" b="0" dirty="0">
                <a:solidFill>
                  <a:srgbClr val="262626"/>
                </a:solidFill>
                <a:latin typeface="Arial"/>
                <a:cs typeface="Arial"/>
              </a:rPr>
              <a:t>Registro de transferencias y transacciones</a:t>
            </a:r>
          </a:p>
        </p:txBody>
      </p:sp>
      <p:sp>
        <p:nvSpPr>
          <p:cNvPr id="37" name="Módulo Tienda virtual"/>
          <p:cNvSpPr txBox="1"/>
          <p:nvPr/>
        </p:nvSpPr>
        <p:spPr>
          <a:xfrm>
            <a:off x="20844000" y="32688000"/>
            <a:ext cx="5724000" cy="2520000"/>
          </a:xfrm>
          <a:prstGeom prst="roundRect">
            <a:avLst>
              <a:gd name="adj" fmla="val 8000"/>
            </a:avLst>
          </a:prstGeom>
          <a:solidFill>
            <a:srgbClr val="E3F2F9"/>
          </a:solidFill>
          <a:ln>
            <a:noFill/>
          </a:ln>
        </p:spPr>
        <p:txBody>
          <a:bodyPr wrap="square" lIns="180000" tIns="144000" rIns="180000" bIns="144000" rtlCol="0" anchor="t">
            <a:noAutofit/>
          </a:bodyPr>
          <a:lstStyle/>
          <a:p>
            <a:pPr algn="l">
              <a:spcAft>
                <a:spcPts val="400"/>
              </a:spcAft>
            </a:pPr>
            <a:r>
              <a:rPr lang="es-ES" sz="3000" b="1" dirty="0">
                <a:solidFill>
                  <a:srgbClr val="1B7FA8"/>
                </a:solidFill>
                <a:latin typeface="Arial"/>
                <a:cs typeface="Arial"/>
              </a:rPr>
              <a:t>Tienda virtual</a:t>
            </a:r>
          </a:p>
          <a:p>
            <a:pPr algn="l">
              <a:spcAft>
                <a:spcPts val="0"/>
              </a:spcAft>
            </a:pPr>
            <a:r>
              <a:rPr lang="es-ES" sz="2600" b="0" dirty="0">
                <a:solidFill>
                  <a:srgbClr val="262626"/>
                </a:solidFill>
                <a:latin typeface="Arial"/>
                <a:cs typeface="Arial"/>
              </a:rPr>
              <a:t>Comercio electrónico: productos, pedidos y clientes</a:t>
            </a:r>
          </a:p>
        </p:txBody>
      </p:sp>
      <p:sp>
        <p:nvSpPr>
          <p:cNvPr id="38" name="Líneas futuras"/>
          <p:cNvSpPr txBox="1"/>
          <p:nvPr/>
        </p:nvSpPr>
        <p:spPr>
          <a:xfrm>
            <a:off x="14724000" y="35784000"/>
            <a:ext cx="11844000" cy="1656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s-ES" sz="2800" b="1" dirty="0">
                <a:solidFill>
                  <a:srgbClr val="1B7FA8"/>
                </a:solidFill>
                <a:latin typeface="Arial"/>
                <a:cs typeface="Arial"/>
              </a:rPr>
              <a:t>En desarrollo: </a:t>
            </a:r>
            <a:r>
              <a:rPr lang="es-ES" sz="2800" b="0" dirty="0">
                <a:solidFill>
                  <a:srgbClr val="262626"/>
                </a:solidFill>
                <a:latin typeface="Arial"/>
                <a:cs typeface="Arial"/>
              </a:rPr>
              <a:t>módulos de recursos humanos y de logística y almacén.</a:t>
            </a:r>
          </a:p>
        </p:txBody>
      </p:sp>
    </p:spTree>
    <p:extLst>
      <p:ext uri="{BB962C8B-B14F-4D97-AF65-F5344CB8AC3E}">
        <p14:creationId xmlns:p14="http://schemas.microsoft.com/office/powerpoint/2010/main" val="40044332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58</TotalTime>
  <Words>419</Words>
  <Application>Microsoft Office PowerPoint</Application>
  <PresentationFormat>Personalizado</PresentationFormat>
  <Paragraphs>56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Alejandro JCG. Couto Gonzalez</dc:creator>
  <cp:lastModifiedBy>Jerson</cp:lastModifiedBy>
  <cp:revision>3</cp:revision>
  <dcterms:created xsi:type="dcterms:W3CDTF">2026-07-13T15:45:15Z</dcterms:created>
  <dcterms:modified xsi:type="dcterms:W3CDTF">2026-10-08T18:47:16Z</dcterms:modified>
</cp:coreProperties>
</file>