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0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526280"/>
            <a:ext cx="12191695" cy="381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68580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600" b="1" i="0">
                <a:solidFill>
                  <a:srgbClr val="C9A227"/>
                </a:solidFill>
                <a:latin typeface="Calibri"/>
              </a:rPr>
              <a:t>IV CONVENCIÓN CIENTÍFICA INTERNACIONAL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6696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Calibri"/>
              </a:rPr>
              <a:t>El contrato como activo estratégico: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3000" b="0" i="0">
                <a:solidFill>
                  <a:srgbClr val="D8DEE8"/>
                </a:solidFill>
                <a:latin typeface="Calibri"/>
              </a:rPr>
              <a:t>hacia un modelo sistémico de gestión en la Universidad de Cienfuegos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754880"/>
            <a:ext cx="9966960" cy="11165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2000" b="1" i="0" dirty="0">
                <a:solidFill>
                  <a:srgbClr val="FFFFFF"/>
                </a:solidFill>
                <a:latin typeface="Calibri"/>
              </a:rPr>
              <a:t>Lic. Iraida López Sánchez   ·   </a:t>
            </a:r>
            <a:r>
              <a:rPr lang="es-ES" sz="2000" b="1" i="0" dirty="0">
                <a:solidFill>
                  <a:srgbClr val="FFFFFF"/>
                </a:solidFill>
                <a:latin typeface="Calibri"/>
              </a:rPr>
              <a:t>Dra. C. 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Damarys Hernández Castillo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600" b="0" i="0" dirty="0">
                <a:solidFill>
                  <a:srgbClr val="D8DEE8"/>
                </a:solidFill>
                <a:latin typeface="Calibri"/>
              </a:rPr>
              <a:t>Universidad de Cienfuegos «Carlos Rafael Rodríguez» — Cuba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sz="1400" b="0" i="0" dirty="0">
                <a:solidFill>
                  <a:srgbClr val="8F99A8"/>
                </a:solidFill>
                <a:latin typeface="Calibri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02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Problema y Justificación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110642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200"/>
              </a:spcAft>
            </a:pPr>
            <a:r>
              <a:rPr sz="1800" b="1">
                <a:solidFill>
                  <a:srgbClr val="1B2A4A"/>
                </a:solidFill>
                <a:latin typeface="Calibri"/>
              </a:rPr>
              <a:t>▪  La UCf ha mutado de ente pasivo a sujeto económico activo</a:t>
            </a:r>
            <a:r>
              <a:rPr sz="1800" b="0">
                <a:solidFill>
                  <a:srgbClr val="444B5A"/>
                </a:solidFill>
                <a:latin typeface="Calibri"/>
              </a:rPr>
              <a:t> (Decreto 127/2025, Art. 38; Decreto-Ley 114/2025; Decreto-Ley 304/2012)</a:t>
            </a: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sz="1800" b="1">
                <a:solidFill>
                  <a:srgbClr val="2E8B8B"/>
                </a:solidFill>
                <a:latin typeface="Calibri"/>
              </a:rPr>
              <a:t>▪  Persiste un enfoque de control fragmentado: </a:t>
            </a:r>
            <a:r>
              <a:rPr sz="1800" b="0">
                <a:solidFill>
                  <a:srgbClr val="444B5A"/>
                </a:solidFill>
                <a:latin typeface="Calibri"/>
              </a:rPr>
              <a:t>jurídico (custodia), económico (registro), operativo (ejecución) sin puntos de convergencia</a:t>
            </a: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sz="1800" b="1">
                <a:solidFill>
                  <a:srgbClr val="2E8B8B"/>
                </a:solidFill>
                <a:latin typeface="Calibri"/>
              </a:rPr>
              <a:t>▪  Asimetría de información: </a:t>
            </a:r>
            <a:r>
              <a:rPr sz="1800" b="0">
                <a:solidFill>
                  <a:srgbClr val="444B5A"/>
                </a:solidFill>
                <a:latin typeface="Calibri"/>
              </a:rPr>
              <a:t>la formalidad jurídica se asume como fin del proceso, sin validar la eficacia del negocio</a:t>
            </a: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sz="1800" b="1">
                <a:solidFill>
                  <a:srgbClr val="2E8B8B"/>
                </a:solidFill>
                <a:latin typeface="Calibri"/>
              </a:rPr>
              <a:t>▪  Consecuencia: </a:t>
            </a:r>
            <a:r>
              <a:rPr sz="1800" b="0">
                <a:solidFill>
                  <a:srgbClr val="444B5A"/>
                </a:solidFill>
                <a:latin typeface="Calibri"/>
              </a:rPr>
              <a:t>fugas de valor (9–15 % según WorldCC, 2019) y riesgos patrimoniales no mitigados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4892040"/>
            <a:ext cx="11064240" cy="1417320"/>
          </a:xfrm>
          <a:prstGeom prst="rect">
            <a:avLst/>
          </a:prstGeom>
          <a:solidFill>
            <a:srgbClr val="F4F6FA"/>
          </a:solidFill>
          <a:ln w="1905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5029200"/>
            <a:ext cx="1042416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300" b="1" i="0">
                <a:solidFill>
                  <a:srgbClr val="2E8B8B"/>
                </a:solidFill>
                <a:latin typeface="Calibri"/>
              </a:rPr>
              <a:t>Pregunta de investigación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900" b="1" i="0">
                <a:solidFill>
                  <a:srgbClr val="1B2A4A"/>
                </a:solidFill>
                <a:latin typeface="Calibri"/>
              </a:rPr>
              <a:t>¿Cómo transformar la gestión contractual de la UCf en un modelo sistémico que valide la eficacia del negocio?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03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Objetivo y Fundamentos Teóricos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417320"/>
            <a:ext cx="11064240" cy="105156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481328"/>
            <a:ext cx="105156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C9A227"/>
                </a:solidFill>
                <a:latin typeface="Calibri"/>
              </a:rPr>
              <a:t>Objetivo: 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Proponer los lineamientos estratégicos para un Manual de Procedimientos Institucional de gestión contractual bajo un enfoque sistémico.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69748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1" i="0">
                <a:solidFill>
                  <a:srgbClr val="2E8B8B"/>
                </a:solidFill>
                <a:latin typeface="Calibri"/>
              </a:rPr>
              <a:t>Fundamentos teóricos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154680"/>
            <a:ext cx="1106424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Contract Management</a:t>
            </a:r>
            <a:r>
              <a:rPr sz="1600">
                <a:solidFill>
                  <a:srgbClr val="444B5A"/>
                </a:solidFill>
                <a:latin typeface="Calibri"/>
              </a:rPr>
              <a:t> (Garrett y Rendon, 2005): transición de lo legalista a lo operativo-estratégico; importancia de la fase Post-Award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Contratos Relacionales</a:t>
            </a:r>
            <a:r>
              <a:rPr sz="1600">
                <a:solidFill>
                  <a:srgbClr val="444B5A"/>
                </a:solidFill>
                <a:latin typeface="Calibri"/>
              </a:rPr>
              <a:t> (Williamson, 1985; Macneil, 2000): gobernanza interna para evitar oportunismo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Teoría General de Sistemas</a:t>
            </a:r>
            <a:r>
              <a:rPr sz="1600">
                <a:solidFill>
                  <a:srgbClr val="444B5A"/>
                </a:solidFill>
                <a:latin typeface="Calibri"/>
              </a:rPr>
              <a:t> (Chiavenato, 2019): la universidad como sistema abierto; dualidad contractual (proveedora de conocimiento / consumidora)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Gestión de Riesgos</a:t>
            </a:r>
            <a:r>
              <a:rPr sz="1600">
                <a:solidFill>
                  <a:srgbClr val="444B5A"/>
                </a:solidFill>
                <a:latin typeface="Calibri"/>
              </a:rPr>
              <a:t> (Hopkin, 2018): riesgo bidireccional (fugas de valor / fallas de suministro)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Capital Intelectual</a:t>
            </a:r>
            <a:r>
              <a:rPr sz="1600">
                <a:solidFill>
                  <a:srgbClr val="444B5A"/>
                </a:solidFill>
                <a:latin typeface="Calibri"/>
              </a:rPr>
              <a:t> (Brooking, 1996): el contrato como activo intangible</a:t>
            </a:r>
          </a:p>
          <a:p>
            <a:pPr>
              <a:lnSpc>
                <a:spcPct val="110000"/>
              </a:lnSpc>
              <a:spcAft>
                <a:spcPts val="900"/>
              </a:spcAft>
            </a:pPr>
            <a:r>
              <a:rPr sz="1600" b="1">
                <a:solidFill>
                  <a:srgbClr val="1B2A4A"/>
                </a:solidFill>
                <a:latin typeface="Calibri"/>
              </a:rPr>
              <a:t>•  Accountability</a:t>
            </a:r>
            <a:r>
              <a:rPr sz="1600">
                <a:solidFill>
                  <a:srgbClr val="444B5A"/>
                </a:solidFill>
                <a:latin typeface="Calibri"/>
              </a:rPr>
              <a:t> (Lerner y Tetlock, 1999): eje ético de la gestión pública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04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Metodología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417320"/>
            <a:ext cx="2697480" cy="1234440"/>
          </a:xfrm>
          <a:prstGeom prst="rect">
            <a:avLst/>
          </a:prstGeom>
          <a:solidFill>
            <a:srgbClr val="F4F6FA"/>
          </a:solidFill>
          <a:ln w="1270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481328"/>
            <a:ext cx="24231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2E8B8B"/>
                </a:solidFill>
                <a:latin typeface="Calibri"/>
              </a:rPr>
              <a:t>TIPO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Aplicada, de innovación organizacional</a:t>
            </a:r>
          </a:p>
        </p:txBody>
      </p:sp>
      <p:sp>
        <p:nvSpPr>
          <p:cNvPr id="8" name="Rectangle 7"/>
          <p:cNvSpPr/>
          <p:nvPr/>
        </p:nvSpPr>
        <p:spPr>
          <a:xfrm>
            <a:off x="3337560" y="1417320"/>
            <a:ext cx="2697480" cy="1234440"/>
          </a:xfrm>
          <a:prstGeom prst="rect">
            <a:avLst/>
          </a:prstGeom>
          <a:solidFill>
            <a:srgbClr val="F4F6FA"/>
          </a:solidFill>
          <a:ln w="1270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474720" y="1481328"/>
            <a:ext cx="24231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2E8B8B"/>
                </a:solidFill>
                <a:latin typeface="Calibri"/>
              </a:rPr>
              <a:t>ENFOQUE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Mixto (cualitativo-cuantitativo)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0" y="1417320"/>
            <a:ext cx="2697480" cy="1234440"/>
          </a:xfrm>
          <a:prstGeom prst="rect">
            <a:avLst/>
          </a:prstGeom>
          <a:solidFill>
            <a:srgbClr val="F4F6FA"/>
          </a:solidFill>
          <a:ln w="1270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63640" y="1481328"/>
            <a:ext cx="24231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2E8B8B"/>
                </a:solidFill>
                <a:latin typeface="Calibri"/>
              </a:rPr>
              <a:t>ALCANCE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Descriptivo-propositivo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15400" y="1417320"/>
            <a:ext cx="2697480" cy="1234440"/>
          </a:xfrm>
          <a:prstGeom prst="rect">
            <a:avLst/>
          </a:prstGeom>
          <a:solidFill>
            <a:srgbClr val="F4F6FA"/>
          </a:solidFill>
          <a:ln w="1270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52560" y="1481328"/>
            <a:ext cx="24231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2E8B8B"/>
                </a:solidFill>
                <a:latin typeface="Calibri"/>
              </a:rPr>
              <a:t>PROCESAMIENTO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Estadística descriptiva y triangulación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26080"/>
            <a:ext cx="5394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2E8B8B"/>
                </a:solidFill>
                <a:latin typeface="Calibri"/>
              </a:rPr>
              <a:t>Métodos teóricos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337560"/>
            <a:ext cx="53949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444B5A"/>
                </a:solidFill>
                <a:latin typeface="Calibri"/>
              </a:rPr>
              <a:t>▸  Analítico-Sintético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444B5A"/>
                </a:solidFill>
                <a:latin typeface="Calibri"/>
              </a:rPr>
              <a:t>▸  Inductivo-Deductivo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444B5A"/>
                </a:solidFill>
                <a:latin typeface="Calibri"/>
              </a:rPr>
              <a:t>▸  Sistémico-Estructural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926080"/>
            <a:ext cx="5303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2E8B8B"/>
                </a:solidFill>
                <a:latin typeface="Calibri"/>
              </a:rPr>
              <a:t>Métodos empíricos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337560"/>
            <a:ext cx="53035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>
                <a:solidFill>
                  <a:srgbClr val="444B5A"/>
                </a:solidFill>
                <a:latin typeface="Calibri"/>
              </a:rPr>
              <a:t>▸  Análisis documental (normativas, expedientes, dictámenes)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444B5A"/>
                </a:solidFill>
                <a:latin typeface="Calibri"/>
              </a:rPr>
              <a:t>▸  Medición (magnitudes económicas y tiempos de respuesta)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444B5A"/>
                </a:solidFill>
                <a:latin typeface="Calibri"/>
              </a:rPr>
              <a:t>▸  Entrevista semiestructurada (directivos, jurídicos, operativos)</a:t>
            </a:r>
          </a:p>
          <a:p>
            <a:pPr>
              <a:spcAft>
                <a:spcPts val="1000"/>
              </a:spcAft>
            </a:pPr>
            <a:r>
              <a:rPr sz="1600">
                <a:solidFill>
                  <a:srgbClr val="444B5A"/>
                </a:solidFill>
                <a:latin typeface="Calibri"/>
              </a:rPr>
              <a:t>▸  Observación directa (flujos de trabajo)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05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Estructura del Manual de Procedimientos (3 Etapas)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463040"/>
            <a:ext cx="3611880" cy="777240"/>
          </a:xfrm>
          <a:prstGeom prst="rect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481328"/>
            <a:ext cx="3246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ETAPA 1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Caracterización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240280"/>
            <a:ext cx="3611880" cy="2788920"/>
          </a:xfrm>
          <a:prstGeom prst="rect">
            <a:avLst/>
          </a:prstGeom>
          <a:solidFill>
            <a:srgbClr val="F4F6FA"/>
          </a:solidFill>
          <a:ln w="12700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2377440"/>
            <a:ext cx="3246120" cy="2560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44B5A"/>
                </a:solidFill>
                <a:latin typeface="Calibri"/>
              </a:rPr>
              <a:t>Levantamiento y compendio de la base normativa y teórica que rige la actividad económica, contractual y patrimonial.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9392" y="1463040"/>
            <a:ext cx="3611880" cy="7772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62272" y="1481328"/>
            <a:ext cx="3246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ETAPA 2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Diagnóstico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79392" y="2240280"/>
            <a:ext cx="3611880" cy="2788920"/>
          </a:xfrm>
          <a:prstGeom prst="rect">
            <a:avLst/>
          </a:prstGeom>
          <a:solidFill>
            <a:srgbClr val="F4F6FA"/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462272" y="2377440"/>
            <a:ext cx="3246120" cy="2560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44B5A"/>
                </a:solidFill>
                <a:latin typeface="Calibri"/>
              </a:rPr>
              <a:t>Demostración empírica de puntos de ruptura, desconexión informativa y vulnerabilidad del sistema de control vigente.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10144" y="1463040"/>
            <a:ext cx="3611880" cy="77724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93024" y="1481328"/>
            <a:ext cx="32461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Calibri"/>
              </a:rPr>
              <a:t>ETAPA 3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Diseño (Propositiva)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10144" y="2240280"/>
            <a:ext cx="3611880" cy="2788920"/>
          </a:xfrm>
          <a:prstGeom prst="rect">
            <a:avLst/>
          </a:prstGeom>
          <a:solidFill>
            <a:srgbClr val="F4F6FA"/>
          </a:solidFill>
          <a:ln w="12700">
            <a:solidFill>
              <a:srgbClr val="1B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93024" y="2377440"/>
            <a:ext cx="3246120" cy="2560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50" b="0" i="0">
                <a:solidFill>
                  <a:srgbClr val="444B5A"/>
                </a:solidFill>
                <a:latin typeface="Calibri"/>
              </a:rPr>
              <a:t>Determinación de lineamientos estratégicos, requisitos de control y bases metodológicas para el futuro Manual. Evaluación por criterio de especialistas.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5349240"/>
            <a:ext cx="11064240" cy="100584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544068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C9A227"/>
                </a:solidFill>
                <a:latin typeface="Calibri"/>
              </a:rPr>
              <a:t>Resultado esperado: 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Lineamientos metodológicos validados para la transformación sistémica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06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Propuesta de Valor del Modelo Sistémico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25880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>
                <a:solidFill>
                  <a:srgbClr val="9A6A6A"/>
                </a:solidFill>
                <a:latin typeface="Calibri"/>
              </a:rPr>
              <a:t>ACTUAL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1325880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>
                <a:solidFill>
                  <a:srgbClr val="2E8B8B"/>
                </a:solidFill>
                <a:latin typeface="Calibri"/>
              </a:rPr>
              <a:t>PROPUESTO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691640"/>
            <a:ext cx="5120640" cy="658368"/>
          </a:xfrm>
          <a:prstGeom prst="rect">
            <a:avLst/>
          </a:prstGeom>
          <a:solidFill>
            <a:srgbClr val="EFE9E2"/>
          </a:solidFill>
          <a:ln w="12700">
            <a:solidFill>
              <a:srgbClr val="C9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484632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 i="0">
                <a:solidFill>
                  <a:srgbClr val="7A5545"/>
                </a:solidFill>
                <a:latin typeface="Calibri"/>
              </a:rPr>
              <a:t>Jurídico: custodia del documento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760720" y="1865376"/>
            <a:ext cx="685800" cy="310896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37960" y="1691640"/>
            <a:ext cx="5074920" cy="658368"/>
          </a:xfrm>
          <a:prstGeom prst="rect">
            <a:avLst/>
          </a:prstGeom>
          <a:solidFill>
            <a:srgbClr val="F4F6FA"/>
          </a:solidFill>
          <a:ln w="15875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20840" y="1719072"/>
            <a:ext cx="48006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1B2A4A"/>
                </a:solidFill>
                <a:latin typeface="Calibri"/>
              </a:rPr>
              <a:t>Jurídico: base exigible del contrato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496312"/>
            <a:ext cx="5120640" cy="658368"/>
          </a:xfrm>
          <a:prstGeom prst="rect">
            <a:avLst/>
          </a:prstGeom>
          <a:solidFill>
            <a:srgbClr val="EFE9E2"/>
          </a:solidFill>
          <a:ln w="12700">
            <a:solidFill>
              <a:srgbClr val="C9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2523744"/>
            <a:ext cx="484632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 i="0">
                <a:solidFill>
                  <a:srgbClr val="7A5545"/>
                </a:solidFill>
                <a:latin typeface="Calibri"/>
              </a:rPr>
              <a:t>Económico: registro de cobros/pagos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760720" y="2670048"/>
            <a:ext cx="685800" cy="310896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37960" y="2496312"/>
            <a:ext cx="5074920" cy="658368"/>
          </a:xfrm>
          <a:prstGeom prst="rect">
            <a:avLst/>
          </a:prstGeom>
          <a:solidFill>
            <a:srgbClr val="F4F6FA"/>
          </a:solidFill>
          <a:ln w="15875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720840" y="2523744"/>
            <a:ext cx="48006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1B2A4A"/>
                </a:solidFill>
                <a:latin typeface="Calibri"/>
              </a:rPr>
              <a:t>Económico: validación de eficacia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00984"/>
            <a:ext cx="5120640" cy="658368"/>
          </a:xfrm>
          <a:prstGeom prst="rect">
            <a:avLst/>
          </a:prstGeom>
          <a:solidFill>
            <a:srgbClr val="EFE9E2"/>
          </a:solidFill>
          <a:ln w="12700">
            <a:solidFill>
              <a:srgbClr val="C9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31520" y="3328415"/>
            <a:ext cx="484632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 i="0">
                <a:solidFill>
                  <a:srgbClr val="7A5545"/>
                </a:solidFill>
                <a:latin typeface="Calibri"/>
              </a:rPr>
              <a:t>Operativo: ejecución técnica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5760720" y="3474720"/>
            <a:ext cx="685800" cy="310896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537960" y="3300984"/>
            <a:ext cx="5074920" cy="658368"/>
          </a:xfrm>
          <a:prstGeom prst="rect">
            <a:avLst/>
          </a:prstGeom>
          <a:solidFill>
            <a:srgbClr val="F4F6FA"/>
          </a:solidFill>
          <a:ln w="15875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20840" y="3328415"/>
            <a:ext cx="48006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1B2A4A"/>
                </a:solidFill>
                <a:latin typeface="Calibri"/>
              </a:rPr>
              <a:t>Operativo: cumplimiento de hitos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105656"/>
            <a:ext cx="5120640" cy="658368"/>
          </a:xfrm>
          <a:prstGeom prst="rect">
            <a:avLst/>
          </a:prstGeom>
          <a:solidFill>
            <a:srgbClr val="EFE9E2"/>
          </a:solidFill>
          <a:ln w="12700">
            <a:solidFill>
              <a:srgbClr val="C9B8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31520" y="4133088"/>
            <a:ext cx="484632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 i="0">
                <a:solidFill>
                  <a:srgbClr val="7A5545"/>
                </a:solidFill>
                <a:latin typeface="Calibri"/>
              </a:rPr>
              <a:t>Sin convergencia informativa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5760720" y="4279392"/>
            <a:ext cx="685800" cy="310896"/>
          </a:xfrm>
          <a:prstGeom prst="rightArrow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537960" y="4105656"/>
            <a:ext cx="5074920" cy="658368"/>
          </a:xfrm>
          <a:prstGeom prst="rect">
            <a:avLst/>
          </a:prstGeom>
          <a:solidFill>
            <a:srgbClr val="F4F6FA"/>
          </a:solidFill>
          <a:ln w="15875">
            <a:solidFill>
              <a:srgbClr val="2E8B8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720840" y="4133088"/>
            <a:ext cx="4800600" cy="6035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1B2A4A"/>
                </a:solidFill>
                <a:latin typeface="Calibri"/>
              </a:rPr>
              <a:t>KPIs transversales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2E8B8B"/>
                </a:solidFill>
                <a:latin typeface="Calibri"/>
              </a:rPr>
              <a:t>Indicadores clave </a:t>
            </a:r>
            <a:r>
              <a:rPr sz="1300" b="0" i="1">
                <a:solidFill>
                  <a:srgbClr val="444B5A"/>
                </a:solidFill>
                <a:latin typeface="Calibri"/>
              </a:rPr>
              <a:t>(Kaplan y Norton, 2001)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5440680"/>
            <a:ext cx="3611880" cy="1051560"/>
          </a:xfrm>
          <a:prstGeom prst="rect">
            <a:avLst/>
          </a:prstGeom>
          <a:solidFill>
            <a:srgbClr val="F4F6FA"/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13232" y="5504688"/>
            <a:ext cx="3282696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Financiero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444B5A"/>
                </a:solidFill>
                <a:latin typeface="Calibri"/>
              </a:rPr>
              <a:t>Desviación presupuesto vs. ejecución real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79392" y="5440680"/>
            <a:ext cx="3611880" cy="1051560"/>
          </a:xfrm>
          <a:prstGeom prst="rect">
            <a:avLst/>
          </a:prstGeom>
          <a:solidFill>
            <a:srgbClr val="F4F6FA"/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443984" y="5504688"/>
            <a:ext cx="3282696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Operativo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444B5A"/>
                </a:solidFill>
                <a:latin typeface="Calibri"/>
              </a:rPr>
              <a:t>Cumplimiento de hitos técnicos / suministro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10144" y="5440680"/>
            <a:ext cx="3611880" cy="1051560"/>
          </a:xfrm>
          <a:prstGeom prst="rect">
            <a:avLst/>
          </a:prstGeom>
          <a:solidFill>
            <a:srgbClr val="F4F6FA"/>
          </a:solidFill>
          <a:ln w="12700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174736" y="5504688"/>
            <a:ext cx="3282696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1" i="0">
                <a:solidFill>
                  <a:srgbClr val="1B2A4A"/>
                </a:solidFill>
                <a:latin typeface="Calibri"/>
              </a:rPr>
              <a:t>Protección del conocimiento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0" i="0">
                <a:solidFill>
                  <a:srgbClr val="444B5A"/>
                </a:solidFill>
                <a:latin typeface="Calibri"/>
              </a:rPr>
              <a:t>Aseguramiento legal de resultados de innovación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1325880"/>
            <a:ext cx="91440" cy="91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68680" y="6126480"/>
            <a:ext cx="10515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>
                <a:solidFill>
                  <a:srgbClr val="C9A227"/>
                </a:solidFill>
                <a:latin typeface="Calibri"/>
              </a:rPr>
              <a:t>Resultado:  </a:t>
            </a:r>
            <a:r>
              <a:rPr sz="1350" b="0" i="0">
                <a:solidFill>
                  <a:srgbClr val="FFFFFF"/>
                </a:solidFill>
                <a:latin typeface="Calibri"/>
              </a:rPr>
              <a:t>Datos aislados  →  Conocimiento estratégico para la alta dirección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143000"/>
            <a:ext cx="12191695" cy="50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64592"/>
            <a:ext cx="1005840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C9A227"/>
                </a:solidFill>
                <a:latin typeface="Calibri"/>
              </a:rPr>
              <a:t>07</a:t>
            </a:r>
            <a:r>
              <a:rPr sz="3000" b="1" i="0">
                <a:solidFill>
                  <a:srgbClr val="6E7B8F"/>
                </a:solidFill>
                <a:latin typeface="Calibri"/>
              </a:rPr>
              <a:t>   |   </a:t>
            </a:r>
            <a:r>
              <a:rPr sz="2800" b="1" i="0">
                <a:solidFill>
                  <a:srgbClr val="FFFFFF"/>
                </a:solidFill>
                <a:latin typeface="Calibri"/>
              </a:rPr>
              <a:t>Conclusiones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68735" y="6355080"/>
            <a:ext cx="6400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 i="0">
                <a:solidFill>
                  <a:srgbClr val="A6ADBA"/>
                </a:solidFill>
                <a:latin typeface="Calibri"/>
              </a:rPr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1490472"/>
            <a:ext cx="566928" cy="566928"/>
          </a:xfrm>
          <a:prstGeom prst="ellipse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1508760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1325880" y="1417320"/>
            <a:ext cx="10287000" cy="1170432"/>
          </a:xfrm>
          <a:prstGeom prst="rect">
            <a:avLst/>
          </a:prstGeom>
          <a:solidFill>
            <a:srgbClr val="F4F6FA"/>
          </a:solidFill>
          <a:ln w="12700">
            <a:solidFill>
              <a:srgbClr val="D5D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00200" y="1490472"/>
            <a:ext cx="97840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B2A4A"/>
                </a:solidFill>
                <a:latin typeface="Calibri"/>
              </a:rPr>
              <a:t>Necesidad ineludible:  </a:t>
            </a:r>
            <a:r>
              <a:rPr sz="1450" b="0" i="0">
                <a:solidFill>
                  <a:srgbClr val="444B5A"/>
                </a:solidFill>
                <a:latin typeface="Calibri"/>
              </a:rPr>
              <a:t>La transformación de la gestión contractual en la UCf es imperativa para alinear su renovada capacidad jurídica y patrimonial con sus objetivos estratégicos.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2807208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25880" y="2715768"/>
            <a:ext cx="10287000" cy="1170432"/>
          </a:xfrm>
          <a:prstGeom prst="rect">
            <a:avLst/>
          </a:prstGeom>
          <a:solidFill>
            <a:srgbClr val="F4F6FA"/>
          </a:solidFill>
          <a:ln w="12700">
            <a:solidFill>
              <a:srgbClr val="D5D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600200" y="2788920"/>
            <a:ext cx="97840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B2A4A"/>
                </a:solidFill>
                <a:latin typeface="Calibri"/>
              </a:rPr>
              <a:t>Superación del enfoque fragmentado:  </a:t>
            </a:r>
            <a:r>
              <a:rPr sz="1450" b="0" i="0">
                <a:solidFill>
                  <a:srgbClr val="444B5A"/>
                </a:solidFill>
                <a:latin typeface="Calibri"/>
              </a:rPr>
              <a:t>La articulación sistémica de las áreas jurídica, económica y operativa cierra el vacío crítico donde la formalidad jurídica se asume erróneamente como fin del proceso.</a:t>
            </a:r>
          </a:p>
        </p:txBody>
      </p:sp>
      <p:sp>
        <p:nvSpPr>
          <p:cNvPr id="14" name="Oval 13"/>
          <p:cNvSpPr/>
          <p:nvPr/>
        </p:nvSpPr>
        <p:spPr>
          <a:xfrm>
            <a:off x="548640" y="4087368"/>
            <a:ext cx="566928" cy="566928"/>
          </a:xfrm>
          <a:prstGeom prst="ellipse">
            <a:avLst/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48640" y="4105655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25880" y="4014215"/>
            <a:ext cx="10287000" cy="1170432"/>
          </a:xfrm>
          <a:prstGeom prst="rect">
            <a:avLst/>
          </a:prstGeom>
          <a:solidFill>
            <a:srgbClr val="F4F6FA"/>
          </a:solidFill>
          <a:ln w="12700">
            <a:solidFill>
              <a:srgbClr val="D5D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600200" y="4087368"/>
            <a:ext cx="97840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B2A4A"/>
                </a:solidFill>
                <a:latin typeface="Calibri"/>
              </a:rPr>
              <a:t>El contrato como activo estratégico:  </a:t>
            </a:r>
            <a:r>
              <a:rPr sz="1450" b="0" i="0">
                <a:solidFill>
                  <a:srgbClr val="444B5A"/>
                </a:solidFill>
                <a:latin typeface="Calibri"/>
              </a:rPr>
              <a:t>Su administración proactiva mitiga riesgos derivados de la dualidad funcional (protección del capital intelectual / seguridad de la cadena de suministros).</a:t>
            </a:r>
          </a:p>
        </p:txBody>
      </p:sp>
      <p:sp>
        <p:nvSpPr>
          <p:cNvPr id="18" name="Oval 17"/>
          <p:cNvSpPr/>
          <p:nvPr/>
        </p:nvSpPr>
        <p:spPr>
          <a:xfrm>
            <a:off x="548640" y="5385816"/>
            <a:ext cx="566928" cy="566928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8640" y="5404103"/>
            <a:ext cx="566928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325880" y="5312664"/>
            <a:ext cx="10287000" cy="1170432"/>
          </a:xfrm>
          <a:prstGeom prst="rect">
            <a:avLst/>
          </a:prstGeom>
          <a:solidFill>
            <a:srgbClr val="F4F6FA"/>
          </a:solidFill>
          <a:ln w="12700">
            <a:solidFill>
              <a:srgbClr val="D5DB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600200" y="5385816"/>
            <a:ext cx="9784080" cy="10241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1" i="0">
                <a:solidFill>
                  <a:srgbClr val="1B2A4A"/>
                </a:solidFill>
                <a:latin typeface="Calibri"/>
              </a:rPr>
              <a:t>Accountability:  </a:t>
            </a:r>
            <a:r>
              <a:rPr sz="1450" b="0" i="0">
                <a:solidFill>
                  <a:srgbClr val="444B5A"/>
                </a:solidFill>
                <a:latin typeface="Calibri"/>
              </a:rPr>
              <a:t>El modelo consolida la rendición de cuentas y el cumplimiento auditable del encargo social de la universidad pública cubana.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381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106984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Calibri"/>
              </a:rPr>
              <a:t>Referencias y Agradecimiento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5394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C9A227"/>
                </a:solidFill>
                <a:latin typeface="Calibri"/>
              </a:rPr>
              <a:t>Normativas cubanas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3949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sz="1400">
                <a:solidFill>
                  <a:srgbClr val="D8DEE8"/>
                </a:solidFill>
                <a:latin typeface="Calibri"/>
              </a:rPr>
              <a:t>▪  Decreto 127/2025 — «De las Instituciones Presupuestadas»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sz="1400">
                <a:solidFill>
                  <a:srgbClr val="D8DEE8"/>
                </a:solidFill>
                <a:latin typeface="Calibri"/>
              </a:rPr>
              <a:t>▪  Decreto-Ley 114/2025 — «De la asociación entre entidades empresariales estatales y no estatales»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sz="1400">
                <a:solidFill>
                  <a:srgbClr val="D8DEE8"/>
                </a:solidFill>
                <a:latin typeface="Calibri"/>
              </a:rPr>
              <a:t>▪  Decreto-Ley 304/2012 — «De la Contratación Económica»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977639"/>
            <a:ext cx="5394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C9A227"/>
                </a:solidFill>
                <a:latin typeface="Calibri"/>
              </a:rPr>
              <a:t>Referencias teóricas clave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389120"/>
            <a:ext cx="53949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 i="0">
                <a:solidFill>
                  <a:srgbClr val="D8DEE8"/>
                </a:solidFill>
                <a:latin typeface="Calibri"/>
              </a:rPr>
              <a:t>Garrett y Rendon (2005) · Williamson (1985) · Macneil (2000) · Chiavenato (2019) · Hopkin (2018) · Brooking (1996) · Kaplan y Norton (2001) · Lerner y Tetlock (1999) · WorldCC (2019)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240" y="1554480"/>
            <a:ext cx="25400" cy="466344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0" y="1554480"/>
            <a:ext cx="4572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C9A227"/>
                </a:solidFill>
                <a:latin typeface="Calibri"/>
              </a:rPr>
              <a:t>Agradecimiento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0" y="2103120"/>
            <a:ext cx="457200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✦  Universidad de Cienfuegos «Carlos Rafael Rodríguez»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✦  IV Convención Científica Internacional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500" b="0" i="0">
                <a:solidFill>
                  <a:srgbClr val="FFFFFF"/>
                </a:solidFill>
                <a:latin typeface="Calibri"/>
              </a:rPr>
              <a:t>✦  Al público presente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5394960"/>
            <a:ext cx="45720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C9A227"/>
                </a:solidFill>
                <a:latin typeface="Calibri"/>
              </a:rPr>
              <a:t>¡Gracias por su atención!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796</Words>
  <Application>Microsoft Office PowerPoint</Application>
  <PresentationFormat>Panorámica</PresentationFormat>
  <Paragraphs>97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Iraida ILS. Lopez Sanchez</dc:creator>
  <cp:keywords/>
  <dc:description>generated using python-pptx</dc:description>
  <cp:lastModifiedBy>Iraida ILS. Lopez Sanchez</cp:lastModifiedBy>
  <cp:revision>2</cp:revision>
  <dcterms:created xsi:type="dcterms:W3CDTF">2013-01-27T09:14:16Z</dcterms:created>
  <dcterms:modified xsi:type="dcterms:W3CDTF">2026-10-16T14:08:04Z</dcterms:modified>
  <cp:category/>
</cp:coreProperties>
</file>