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29519563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0" d="100"/>
          <a:sy n="30" d="100"/>
        </p:scale>
        <p:origin x="-588" y="5112"/>
      </p:cViewPr>
      <p:guideLst>
        <p:guide orient="horz" pos="13606"/>
        <p:guide pos="929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13967" y="7070108"/>
            <a:ext cx="25091629" cy="15040222"/>
          </a:xfrm>
        </p:spPr>
        <p:txBody>
          <a:bodyPr anchor="b"/>
          <a:lstStyle>
            <a:lvl1pPr algn="ctr">
              <a:defRPr sz="1937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89946" y="22690338"/>
            <a:ext cx="22139672" cy="10430151"/>
          </a:xfrm>
        </p:spPr>
        <p:txBody>
          <a:bodyPr/>
          <a:lstStyle>
            <a:lvl1pPr marL="0" indent="0" algn="ctr">
              <a:buNone/>
              <a:defRPr sz="7748"/>
            </a:lvl1pPr>
            <a:lvl2pPr marL="1475979" indent="0" algn="ctr">
              <a:buNone/>
              <a:defRPr sz="6457"/>
            </a:lvl2pPr>
            <a:lvl3pPr marL="2951958" indent="0" algn="ctr">
              <a:buNone/>
              <a:defRPr sz="5811"/>
            </a:lvl3pPr>
            <a:lvl4pPr marL="4427936" indent="0" algn="ctr">
              <a:buNone/>
              <a:defRPr sz="5165"/>
            </a:lvl4pPr>
            <a:lvl5pPr marL="5903915" indent="0" algn="ctr">
              <a:buNone/>
              <a:defRPr sz="5165"/>
            </a:lvl5pPr>
            <a:lvl6pPr marL="7379894" indent="0" algn="ctr">
              <a:buNone/>
              <a:defRPr sz="5165"/>
            </a:lvl6pPr>
            <a:lvl7pPr marL="8855873" indent="0" algn="ctr">
              <a:buNone/>
              <a:defRPr sz="5165"/>
            </a:lvl7pPr>
            <a:lvl8pPr marL="10331851" indent="0" algn="ctr">
              <a:buNone/>
              <a:defRPr sz="5165"/>
            </a:lvl8pPr>
            <a:lvl9pPr marL="11807830" indent="0" algn="ctr">
              <a:buNone/>
              <a:defRPr sz="5165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40189-CA0E-40AE-8712-B64DB7CC624D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A2B50-A88E-49E0-BCF4-B75C84603D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7168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40189-CA0E-40AE-8712-B64DB7CC624D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A2B50-A88E-49E0-BCF4-B75C84603D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4583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4097" y="10770172"/>
            <a:ext cx="25460623" cy="17970262"/>
          </a:xfrm>
        </p:spPr>
        <p:txBody>
          <a:bodyPr anchor="b"/>
          <a:lstStyle>
            <a:lvl1pPr>
              <a:defRPr sz="1937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4097" y="28910440"/>
            <a:ext cx="25460623" cy="9450136"/>
          </a:xfrm>
        </p:spPr>
        <p:txBody>
          <a:bodyPr/>
          <a:lstStyle>
            <a:lvl1pPr marL="0" indent="0">
              <a:buNone/>
              <a:defRPr sz="7748">
                <a:solidFill>
                  <a:schemeClr val="tx1"/>
                </a:solidFill>
              </a:defRPr>
            </a:lvl1pPr>
            <a:lvl2pPr marL="1475979" indent="0">
              <a:buNone/>
              <a:defRPr sz="6457">
                <a:solidFill>
                  <a:schemeClr val="tx1">
                    <a:tint val="75000"/>
                  </a:schemeClr>
                </a:solidFill>
              </a:defRPr>
            </a:lvl2pPr>
            <a:lvl3pPr marL="2951958" indent="0">
              <a:buNone/>
              <a:defRPr sz="5811">
                <a:solidFill>
                  <a:schemeClr val="tx1">
                    <a:tint val="75000"/>
                  </a:schemeClr>
                </a:solidFill>
              </a:defRPr>
            </a:lvl3pPr>
            <a:lvl4pPr marL="4427936" indent="0">
              <a:buNone/>
              <a:defRPr sz="5165">
                <a:solidFill>
                  <a:schemeClr val="tx1">
                    <a:tint val="75000"/>
                  </a:schemeClr>
                </a:solidFill>
              </a:defRPr>
            </a:lvl4pPr>
            <a:lvl5pPr marL="5903915" indent="0">
              <a:buNone/>
              <a:defRPr sz="5165">
                <a:solidFill>
                  <a:schemeClr val="tx1">
                    <a:tint val="75000"/>
                  </a:schemeClr>
                </a:solidFill>
              </a:defRPr>
            </a:lvl5pPr>
            <a:lvl6pPr marL="7379894" indent="0">
              <a:buNone/>
              <a:defRPr sz="5165">
                <a:solidFill>
                  <a:schemeClr val="tx1">
                    <a:tint val="75000"/>
                  </a:schemeClr>
                </a:solidFill>
              </a:defRPr>
            </a:lvl6pPr>
            <a:lvl7pPr marL="8855873" indent="0">
              <a:buNone/>
              <a:defRPr sz="5165">
                <a:solidFill>
                  <a:schemeClr val="tx1">
                    <a:tint val="75000"/>
                  </a:schemeClr>
                </a:solidFill>
              </a:defRPr>
            </a:lvl7pPr>
            <a:lvl8pPr marL="10331851" indent="0">
              <a:buNone/>
              <a:defRPr sz="5165">
                <a:solidFill>
                  <a:schemeClr val="tx1">
                    <a:tint val="75000"/>
                  </a:schemeClr>
                </a:solidFill>
              </a:defRPr>
            </a:lvl8pPr>
            <a:lvl9pPr marL="11807830" indent="0">
              <a:buNone/>
              <a:defRPr sz="51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40189-CA0E-40AE-8712-B64DB7CC624D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A2B50-A88E-49E0-BCF4-B75C84603D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0966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29470" y="11500170"/>
            <a:ext cx="12545814" cy="2741040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944279" y="11500170"/>
            <a:ext cx="12545814" cy="2741040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40189-CA0E-40AE-8712-B64DB7CC624D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A2B50-A88E-49E0-BCF4-B75C84603D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1879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315" y="2300044"/>
            <a:ext cx="25460623" cy="835012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3318" y="10590160"/>
            <a:ext cx="12488157" cy="5190073"/>
          </a:xfrm>
        </p:spPr>
        <p:txBody>
          <a:bodyPr anchor="b"/>
          <a:lstStyle>
            <a:lvl1pPr marL="0" indent="0">
              <a:buNone/>
              <a:defRPr sz="7748" b="1"/>
            </a:lvl1pPr>
            <a:lvl2pPr marL="1475979" indent="0">
              <a:buNone/>
              <a:defRPr sz="6457" b="1"/>
            </a:lvl2pPr>
            <a:lvl3pPr marL="2951958" indent="0">
              <a:buNone/>
              <a:defRPr sz="5811" b="1"/>
            </a:lvl3pPr>
            <a:lvl4pPr marL="4427936" indent="0">
              <a:buNone/>
              <a:defRPr sz="5165" b="1"/>
            </a:lvl4pPr>
            <a:lvl5pPr marL="5903915" indent="0">
              <a:buNone/>
              <a:defRPr sz="5165" b="1"/>
            </a:lvl5pPr>
            <a:lvl6pPr marL="7379894" indent="0">
              <a:buNone/>
              <a:defRPr sz="5165" b="1"/>
            </a:lvl6pPr>
            <a:lvl7pPr marL="8855873" indent="0">
              <a:buNone/>
              <a:defRPr sz="5165" b="1"/>
            </a:lvl7pPr>
            <a:lvl8pPr marL="10331851" indent="0">
              <a:buNone/>
              <a:defRPr sz="5165" b="1"/>
            </a:lvl8pPr>
            <a:lvl9pPr marL="11807830" indent="0">
              <a:buNone/>
              <a:defRPr sz="5165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33318" y="15780233"/>
            <a:ext cx="12488157" cy="2321034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944280" y="10590160"/>
            <a:ext cx="12549659" cy="5190073"/>
          </a:xfrm>
        </p:spPr>
        <p:txBody>
          <a:bodyPr anchor="b"/>
          <a:lstStyle>
            <a:lvl1pPr marL="0" indent="0">
              <a:buNone/>
              <a:defRPr sz="7748" b="1"/>
            </a:lvl1pPr>
            <a:lvl2pPr marL="1475979" indent="0">
              <a:buNone/>
              <a:defRPr sz="6457" b="1"/>
            </a:lvl2pPr>
            <a:lvl3pPr marL="2951958" indent="0">
              <a:buNone/>
              <a:defRPr sz="5811" b="1"/>
            </a:lvl3pPr>
            <a:lvl4pPr marL="4427936" indent="0">
              <a:buNone/>
              <a:defRPr sz="5165" b="1"/>
            </a:lvl4pPr>
            <a:lvl5pPr marL="5903915" indent="0">
              <a:buNone/>
              <a:defRPr sz="5165" b="1"/>
            </a:lvl5pPr>
            <a:lvl6pPr marL="7379894" indent="0">
              <a:buNone/>
              <a:defRPr sz="5165" b="1"/>
            </a:lvl6pPr>
            <a:lvl7pPr marL="8855873" indent="0">
              <a:buNone/>
              <a:defRPr sz="5165" b="1"/>
            </a:lvl7pPr>
            <a:lvl8pPr marL="10331851" indent="0">
              <a:buNone/>
              <a:defRPr sz="5165" b="1"/>
            </a:lvl8pPr>
            <a:lvl9pPr marL="11807830" indent="0">
              <a:buNone/>
              <a:defRPr sz="5165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944280" y="15780233"/>
            <a:ext cx="12549659" cy="2321034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40189-CA0E-40AE-8712-B64DB7CC624D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A2B50-A88E-49E0-BCF4-B75C84603D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6603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40189-CA0E-40AE-8712-B64DB7CC624D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A2B50-A88E-49E0-BCF4-B75C84603D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6851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40189-CA0E-40AE-8712-B64DB7CC624D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A2B50-A88E-49E0-BCF4-B75C84603D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3670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315" y="2880042"/>
            <a:ext cx="9520827" cy="10080149"/>
          </a:xfrm>
        </p:spPr>
        <p:txBody>
          <a:bodyPr anchor="b"/>
          <a:lstStyle>
            <a:lvl1pPr>
              <a:defRPr sz="1033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49659" y="6220102"/>
            <a:ext cx="14944279" cy="30700453"/>
          </a:xfrm>
        </p:spPr>
        <p:txBody>
          <a:bodyPr/>
          <a:lstStyle>
            <a:lvl1pPr>
              <a:defRPr sz="10331"/>
            </a:lvl1pPr>
            <a:lvl2pPr>
              <a:defRPr sz="9039"/>
            </a:lvl2pPr>
            <a:lvl3pPr>
              <a:defRPr sz="7748"/>
            </a:lvl3pPr>
            <a:lvl4pPr>
              <a:defRPr sz="6457"/>
            </a:lvl4pPr>
            <a:lvl5pPr>
              <a:defRPr sz="6457"/>
            </a:lvl5pPr>
            <a:lvl6pPr>
              <a:defRPr sz="6457"/>
            </a:lvl6pPr>
            <a:lvl7pPr>
              <a:defRPr sz="6457"/>
            </a:lvl7pPr>
            <a:lvl8pPr>
              <a:defRPr sz="6457"/>
            </a:lvl8pPr>
            <a:lvl9pPr>
              <a:defRPr sz="645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33315" y="12960191"/>
            <a:ext cx="9520827" cy="24010358"/>
          </a:xfrm>
        </p:spPr>
        <p:txBody>
          <a:bodyPr/>
          <a:lstStyle>
            <a:lvl1pPr marL="0" indent="0">
              <a:buNone/>
              <a:defRPr sz="5165"/>
            </a:lvl1pPr>
            <a:lvl2pPr marL="1475979" indent="0">
              <a:buNone/>
              <a:defRPr sz="4520"/>
            </a:lvl2pPr>
            <a:lvl3pPr marL="2951958" indent="0">
              <a:buNone/>
              <a:defRPr sz="3874"/>
            </a:lvl3pPr>
            <a:lvl4pPr marL="4427936" indent="0">
              <a:buNone/>
              <a:defRPr sz="3228"/>
            </a:lvl4pPr>
            <a:lvl5pPr marL="5903915" indent="0">
              <a:buNone/>
              <a:defRPr sz="3228"/>
            </a:lvl5pPr>
            <a:lvl6pPr marL="7379894" indent="0">
              <a:buNone/>
              <a:defRPr sz="3228"/>
            </a:lvl6pPr>
            <a:lvl7pPr marL="8855873" indent="0">
              <a:buNone/>
              <a:defRPr sz="3228"/>
            </a:lvl7pPr>
            <a:lvl8pPr marL="10331851" indent="0">
              <a:buNone/>
              <a:defRPr sz="3228"/>
            </a:lvl8pPr>
            <a:lvl9pPr marL="11807830" indent="0">
              <a:buNone/>
              <a:defRPr sz="3228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40189-CA0E-40AE-8712-B64DB7CC624D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A2B50-A88E-49E0-BCF4-B75C84603D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3561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315" y="2880042"/>
            <a:ext cx="9520827" cy="10080149"/>
          </a:xfrm>
        </p:spPr>
        <p:txBody>
          <a:bodyPr anchor="b"/>
          <a:lstStyle>
            <a:lvl1pPr>
              <a:defRPr sz="1033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549659" y="6220102"/>
            <a:ext cx="14944279" cy="30700453"/>
          </a:xfrm>
        </p:spPr>
        <p:txBody>
          <a:bodyPr anchor="t"/>
          <a:lstStyle>
            <a:lvl1pPr marL="0" indent="0">
              <a:buNone/>
              <a:defRPr sz="10331"/>
            </a:lvl1pPr>
            <a:lvl2pPr marL="1475979" indent="0">
              <a:buNone/>
              <a:defRPr sz="9039"/>
            </a:lvl2pPr>
            <a:lvl3pPr marL="2951958" indent="0">
              <a:buNone/>
              <a:defRPr sz="7748"/>
            </a:lvl3pPr>
            <a:lvl4pPr marL="4427936" indent="0">
              <a:buNone/>
              <a:defRPr sz="6457"/>
            </a:lvl4pPr>
            <a:lvl5pPr marL="5903915" indent="0">
              <a:buNone/>
              <a:defRPr sz="6457"/>
            </a:lvl5pPr>
            <a:lvl6pPr marL="7379894" indent="0">
              <a:buNone/>
              <a:defRPr sz="6457"/>
            </a:lvl6pPr>
            <a:lvl7pPr marL="8855873" indent="0">
              <a:buNone/>
              <a:defRPr sz="6457"/>
            </a:lvl7pPr>
            <a:lvl8pPr marL="10331851" indent="0">
              <a:buNone/>
              <a:defRPr sz="6457"/>
            </a:lvl8pPr>
            <a:lvl9pPr marL="11807830" indent="0">
              <a:buNone/>
              <a:defRPr sz="6457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33315" y="12960191"/>
            <a:ext cx="9520827" cy="24010358"/>
          </a:xfrm>
        </p:spPr>
        <p:txBody>
          <a:bodyPr/>
          <a:lstStyle>
            <a:lvl1pPr marL="0" indent="0">
              <a:buNone/>
              <a:defRPr sz="5165"/>
            </a:lvl1pPr>
            <a:lvl2pPr marL="1475979" indent="0">
              <a:buNone/>
              <a:defRPr sz="4520"/>
            </a:lvl2pPr>
            <a:lvl3pPr marL="2951958" indent="0">
              <a:buNone/>
              <a:defRPr sz="3874"/>
            </a:lvl3pPr>
            <a:lvl4pPr marL="4427936" indent="0">
              <a:buNone/>
              <a:defRPr sz="3228"/>
            </a:lvl4pPr>
            <a:lvl5pPr marL="5903915" indent="0">
              <a:buNone/>
              <a:defRPr sz="3228"/>
            </a:lvl5pPr>
            <a:lvl6pPr marL="7379894" indent="0">
              <a:buNone/>
              <a:defRPr sz="3228"/>
            </a:lvl6pPr>
            <a:lvl7pPr marL="8855873" indent="0">
              <a:buNone/>
              <a:defRPr sz="3228"/>
            </a:lvl7pPr>
            <a:lvl8pPr marL="10331851" indent="0">
              <a:buNone/>
              <a:defRPr sz="3228"/>
            </a:lvl8pPr>
            <a:lvl9pPr marL="11807830" indent="0">
              <a:buNone/>
              <a:defRPr sz="3228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40189-CA0E-40AE-8712-B64DB7CC624D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A2B50-A88E-49E0-BCF4-B75C84603D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0744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40189-CA0E-40AE-8712-B64DB7CC624D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A2B50-A88E-49E0-BCF4-B75C84603D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2477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124939" y="2300034"/>
            <a:ext cx="6365156" cy="366105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29471" y="2300034"/>
            <a:ext cx="18726473" cy="3661054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40189-CA0E-40AE-8712-B64DB7CC624D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A2B50-A88E-49E0-BCF4-B75C84603D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2837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29470" y="2300044"/>
            <a:ext cx="25460623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9470" y="11500170"/>
            <a:ext cx="25460623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29470" y="40040601"/>
            <a:ext cx="6641902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87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340189-CA0E-40AE-8712-B64DB7CC624D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78355" y="40040601"/>
            <a:ext cx="9962853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87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848191" y="40040601"/>
            <a:ext cx="6641902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87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EA2B50-A88E-49E0-BCF4-B75C84603D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1400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951958" rtl="0" eaLnBrk="1" latinLnBrk="0" hangingPunct="1">
        <a:lnSpc>
          <a:spcPct val="90000"/>
        </a:lnSpc>
        <a:spcBef>
          <a:spcPct val="0"/>
        </a:spcBef>
        <a:buNone/>
        <a:defRPr sz="1420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37989" indent="-737989" algn="l" defTabSz="2951958" rtl="0" eaLnBrk="1" latinLnBrk="0" hangingPunct="1">
        <a:lnSpc>
          <a:spcPct val="90000"/>
        </a:lnSpc>
        <a:spcBef>
          <a:spcPts val="3228"/>
        </a:spcBef>
        <a:buFont typeface="Arial" panose="020B0604020202020204" pitchFamily="34" charset="0"/>
        <a:buChar char="•"/>
        <a:defRPr sz="9039" kern="1200">
          <a:solidFill>
            <a:schemeClr val="tx1"/>
          </a:solidFill>
          <a:latin typeface="+mn-lt"/>
          <a:ea typeface="+mn-ea"/>
          <a:cs typeface="+mn-cs"/>
        </a:defRPr>
      </a:lvl1pPr>
      <a:lvl2pPr marL="2213968" indent="-737989" algn="l" defTabSz="2951958" rtl="0" eaLnBrk="1" latinLnBrk="0" hangingPunct="1">
        <a:lnSpc>
          <a:spcPct val="90000"/>
        </a:lnSpc>
        <a:spcBef>
          <a:spcPts val="1614"/>
        </a:spcBef>
        <a:buFont typeface="Arial" panose="020B0604020202020204" pitchFamily="34" charset="0"/>
        <a:buChar char="•"/>
        <a:defRPr sz="7748" kern="1200">
          <a:solidFill>
            <a:schemeClr val="tx1"/>
          </a:solidFill>
          <a:latin typeface="+mn-lt"/>
          <a:ea typeface="+mn-ea"/>
          <a:cs typeface="+mn-cs"/>
        </a:defRPr>
      </a:lvl2pPr>
      <a:lvl3pPr marL="3689947" indent="-737989" algn="l" defTabSz="2951958" rtl="0" eaLnBrk="1" latinLnBrk="0" hangingPunct="1">
        <a:lnSpc>
          <a:spcPct val="90000"/>
        </a:lnSpc>
        <a:spcBef>
          <a:spcPts val="1614"/>
        </a:spcBef>
        <a:buFont typeface="Arial" panose="020B0604020202020204" pitchFamily="34" charset="0"/>
        <a:buChar char="•"/>
        <a:defRPr sz="6457" kern="1200">
          <a:solidFill>
            <a:schemeClr val="tx1"/>
          </a:solidFill>
          <a:latin typeface="+mn-lt"/>
          <a:ea typeface="+mn-ea"/>
          <a:cs typeface="+mn-cs"/>
        </a:defRPr>
      </a:lvl3pPr>
      <a:lvl4pPr marL="5165926" indent="-737989" algn="l" defTabSz="2951958" rtl="0" eaLnBrk="1" latinLnBrk="0" hangingPunct="1">
        <a:lnSpc>
          <a:spcPct val="90000"/>
        </a:lnSpc>
        <a:spcBef>
          <a:spcPts val="1614"/>
        </a:spcBef>
        <a:buFont typeface="Arial" panose="020B0604020202020204" pitchFamily="34" charset="0"/>
        <a:buChar char="•"/>
        <a:defRPr sz="5811" kern="1200">
          <a:solidFill>
            <a:schemeClr val="tx1"/>
          </a:solidFill>
          <a:latin typeface="+mn-lt"/>
          <a:ea typeface="+mn-ea"/>
          <a:cs typeface="+mn-cs"/>
        </a:defRPr>
      </a:lvl4pPr>
      <a:lvl5pPr marL="6641904" indent="-737989" algn="l" defTabSz="2951958" rtl="0" eaLnBrk="1" latinLnBrk="0" hangingPunct="1">
        <a:lnSpc>
          <a:spcPct val="90000"/>
        </a:lnSpc>
        <a:spcBef>
          <a:spcPts val="1614"/>
        </a:spcBef>
        <a:buFont typeface="Arial" panose="020B0604020202020204" pitchFamily="34" charset="0"/>
        <a:buChar char="•"/>
        <a:defRPr sz="5811" kern="1200">
          <a:solidFill>
            <a:schemeClr val="tx1"/>
          </a:solidFill>
          <a:latin typeface="+mn-lt"/>
          <a:ea typeface="+mn-ea"/>
          <a:cs typeface="+mn-cs"/>
        </a:defRPr>
      </a:lvl5pPr>
      <a:lvl6pPr marL="8117883" indent="-737989" algn="l" defTabSz="2951958" rtl="0" eaLnBrk="1" latinLnBrk="0" hangingPunct="1">
        <a:lnSpc>
          <a:spcPct val="90000"/>
        </a:lnSpc>
        <a:spcBef>
          <a:spcPts val="1614"/>
        </a:spcBef>
        <a:buFont typeface="Arial" panose="020B0604020202020204" pitchFamily="34" charset="0"/>
        <a:buChar char="•"/>
        <a:defRPr sz="5811" kern="1200">
          <a:solidFill>
            <a:schemeClr val="tx1"/>
          </a:solidFill>
          <a:latin typeface="+mn-lt"/>
          <a:ea typeface="+mn-ea"/>
          <a:cs typeface="+mn-cs"/>
        </a:defRPr>
      </a:lvl6pPr>
      <a:lvl7pPr marL="9593862" indent="-737989" algn="l" defTabSz="2951958" rtl="0" eaLnBrk="1" latinLnBrk="0" hangingPunct="1">
        <a:lnSpc>
          <a:spcPct val="90000"/>
        </a:lnSpc>
        <a:spcBef>
          <a:spcPts val="1614"/>
        </a:spcBef>
        <a:buFont typeface="Arial" panose="020B0604020202020204" pitchFamily="34" charset="0"/>
        <a:buChar char="•"/>
        <a:defRPr sz="5811" kern="1200">
          <a:solidFill>
            <a:schemeClr val="tx1"/>
          </a:solidFill>
          <a:latin typeface="+mn-lt"/>
          <a:ea typeface="+mn-ea"/>
          <a:cs typeface="+mn-cs"/>
        </a:defRPr>
      </a:lvl7pPr>
      <a:lvl8pPr marL="11069841" indent="-737989" algn="l" defTabSz="2951958" rtl="0" eaLnBrk="1" latinLnBrk="0" hangingPunct="1">
        <a:lnSpc>
          <a:spcPct val="90000"/>
        </a:lnSpc>
        <a:spcBef>
          <a:spcPts val="1614"/>
        </a:spcBef>
        <a:buFont typeface="Arial" panose="020B0604020202020204" pitchFamily="34" charset="0"/>
        <a:buChar char="•"/>
        <a:defRPr sz="5811" kern="1200">
          <a:solidFill>
            <a:schemeClr val="tx1"/>
          </a:solidFill>
          <a:latin typeface="+mn-lt"/>
          <a:ea typeface="+mn-ea"/>
          <a:cs typeface="+mn-cs"/>
        </a:defRPr>
      </a:lvl8pPr>
      <a:lvl9pPr marL="12545819" indent="-737989" algn="l" defTabSz="2951958" rtl="0" eaLnBrk="1" latinLnBrk="0" hangingPunct="1">
        <a:lnSpc>
          <a:spcPct val="90000"/>
        </a:lnSpc>
        <a:spcBef>
          <a:spcPts val="1614"/>
        </a:spcBef>
        <a:buFont typeface="Arial" panose="020B0604020202020204" pitchFamily="34" charset="0"/>
        <a:buChar char="•"/>
        <a:defRPr sz="581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51958" rtl="0" eaLnBrk="1" latinLnBrk="0" hangingPunct="1">
        <a:defRPr sz="5811" kern="1200">
          <a:solidFill>
            <a:schemeClr val="tx1"/>
          </a:solidFill>
          <a:latin typeface="+mn-lt"/>
          <a:ea typeface="+mn-ea"/>
          <a:cs typeface="+mn-cs"/>
        </a:defRPr>
      </a:lvl1pPr>
      <a:lvl2pPr marL="1475979" algn="l" defTabSz="2951958" rtl="0" eaLnBrk="1" latinLnBrk="0" hangingPunct="1">
        <a:defRPr sz="5811" kern="1200">
          <a:solidFill>
            <a:schemeClr val="tx1"/>
          </a:solidFill>
          <a:latin typeface="+mn-lt"/>
          <a:ea typeface="+mn-ea"/>
          <a:cs typeface="+mn-cs"/>
        </a:defRPr>
      </a:lvl2pPr>
      <a:lvl3pPr marL="2951958" algn="l" defTabSz="2951958" rtl="0" eaLnBrk="1" latinLnBrk="0" hangingPunct="1">
        <a:defRPr sz="5811" kern="1200">
          <a:solidFill>
            <a:schemeClr val="tx1"/>
          </a:solidFill>
          <a:latin typeface="+mn-lt"/>
          <a:ea typeface="+mn-ea"/>
          <a:cs typeface="+mn-cs"/>
        </a:defRPr>
      </a:lvl3pPr>
      <a:lvl4pPr marL="4427936" algn="l" defTabSz="2951958" rtl="0" eaLnBrk="1" latinLnBrk="0" hangingPunct="1">
        <a:defRPr sz="5811" kern="1200">
          <a:solidFill>
            <a:schemeClr val="tx1"/>
          </a:solidFill>
          <a:latin typeface="+mn-lt"/>
          <a:ea typeface="+mn-ea"/>
          <a:cs typeface="+mn-cs"/>
        </a:defRPr>
      </a:lvl4pPr>
      <a:lvl5pPr marL="5903915" algn="l" defTabSz="2951958" rtl="0" eaLnBrk="1" latinLnBrk="0" hangingPunct="1">
        <a:defRPr sz="5811" kern="1200">
          <a:solidFill>
            <a:schemeClr val="tx1"/>
          </a:solidFill>
          <a:latin typeface="+mn-lt"/>
          <a:ea typeface="+mn-ea"/>
          <a:cs typeface="+mn-cs"/>
        </a:defRPr>
      </a:lvl5pPr>
      <a:lvl6pPr marL="7379894" algn="l" defTabSz="2951958" rtl="0" eaLnBrk="1" latinLnBrk="0" hangingPunct="1">
        <a:defRPr sz="5811" kern="1200">
          <a:solidFill>
            <a:schemeClr val="tx1"/>
          </a:solidFill>
          <a:latin typeface="+mn-lt"/>
          <a:ea typeface="+mn-ea"/>
          <a:cs typeface="+mn-cs"/>
        </a:defRPr>
      </a:lvl6pPr>
      <a:lvl7pPr marL="8855873" algn="l" defTabSz="2951958" rtl="0" eaLnBrk="1" latinLnBrk="0" hangingPunct="1">
        <a:defRPr sz="5811" kern="1200">
          <a:solidFill>
            <a:schemeClr val="tx1"/>
          </a:solidFill>
          <a:latin typeface="+mn-lt"/>
          <a:ea typeface="+mn-ea"/>
          <a:cs typeface="+mn-cs"/>
        </a:defRPr>
      </a:lvl7pPr>
      <a:lvl8pPr marL="10331851" algn="l" defTabSz="2951958" rtl="0" eaLnBrk="1" latinLnBrk="0" hangingPunct="1">
        <a:defRPr sz="5811" kern="1200">
          <a:solidFill>
            <a:schemeClr val="tx1"/>
          </a:solidFill>
          <a:latin typeface="+mn-lt"/>
          <a:ea typeface="+mn-ea"/>
          <a:cs typeface="+mn-cs"/>
        </a:defRPr>
      </a:lvl8pPr>
      <a:lvl9pPr marL="11807830" algn="l" defTabSz="2951958" rtl="0" eaLnBrk="1" latinLnBrk="0" hangingPunct="1">
        <a:defRPr sz="581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lianetsc02@gmail.com" TargetMode="External"/><Relationship Id="rId2" Type="http://schemas.openxmlformats.org/officeDocument/2006/relationships/hyperlink" Target="mailto:jorgevictorpalmerogutierrez@gmail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86E12E97-1381-A0C9-B811-687BDBDCACCB}"/>
              </a:ext>
            </a:extLst>
          </p:cNvPr>
          <p:cNvSpPr txBox="1"/>
          <p:nvPr/>
        </p:nvSpPr>
        <p:spPr>
          <a:xfrm>
            <a:off x="3207799" y="8585367"/>
            <a:ext cx="231521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5400" dirty="0">
                <a:latin typeface="Arial" panose="020B0604020202020204" pitchFamily="34" charset="0"/>
                <a:cs typeface="Arial" panose="020B0604020202020204" pitchFamily="34" charset="0"/>
              </a:rPr>
              <a:t>Título: </a:t>
            </a:r>
            <a:r>
              <a:rPr lang="es-ES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Posicionamiento del bar-restaurante Bodeguita del Medio </a:t>
            </a:r>
            <a:r>
              <a:rPr lang="es-ES" sz="54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ES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rinidad y su relación con la satisfacción del cliente</a:t>
            </a:r>
            <a:endParaRPr lang="es-US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14211D4C-3965-3792-823A-0D12A724B566}"/>
              </a:ext>
            </a:extLst>
          </p:cNvPr>
          <p:cNvSpPr txBox="1"/>
          <p:nvPr/>
        </p:nvSpPr>
        <p:spPr>
          <a:xfrm>
            <a:off x="3200122" y="10466963"/>
            <a:ext cx="2304867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latin typeface="Arial" panose="020B0604020202020204" pitchFamily="34" charset="0"/>
                <a:cs typeface="Arial" panose="020B0604020202020204" pitchFamily="34" charset="0"/>
              </a:rPr>
              <a:t>Autor</a:t>
            </a:r>
            <a:r>
              <a:rPr lang="es-ES" sz="4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E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Jorge V. Palmero </a:t>
            </a:r>
            <a:r>
              <a:rPr lang="es-E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Gutierrez</a:t>
            </a:r>
            <a:r>
              <a:rPr lang="es-E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, Empresa </a:t>
            </a:r>
            <a:r>
              <a:rPr lang="es-E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Extrahotelera</a:t>
            </a:r>
            <a:r>
              <a:rPr lang="es-E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Palmares</a:t>
            </a:r>
            <a:r>
              <a:rPr lang="es-E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r>
              <a:rPr lang="es-ES" sz="40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jorgevictorpalmerogutierrez@gmail.com</a:t>
            </a:r>
            <a:r>
              <a:rPr lang="es-E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Coautora</a:t>
            </a:r>
            <a:r>
              <a:rPr lang="es-E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: Lianet Suárez </a:t>
            </a:r>
            <a:r>
              <a:rPr lang="es-E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Cuba, Universidad de Holguín</a:t>
            </a:r>
            <a:endParaRPr lang="es-E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40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lianetsc02@gmail.com</a:t>
            </a:r>
            <a:r>
              <a:rPr lang="es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40E54516-8574-7043-FBEC-0188EF252636}"/>
              </a:ext>
            </a:extLst>
          </p:cNvPr>
          <p:cNvSpPr txBox="1"/>
          <p:nvPr/>
        </p:nvSpPr>
        <p:spPr>
          <a:xfrm>
            <a:off x="3311271" y="12980589"/>
            <a:ext cx="2327148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  <a:p>
            <a:pPr algn="just"/>
            <a:r>
              <a:rPr lang="es-E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4000" dirty="0">
                <a:latin typeface="Arial" panose="020B0604020202020204" pitchFamily="34" charset="0"/>
                <a:cs typeface="Arial" panose="020B0604020202020204" pitchFamily="34" charset="0"/>
              </a:rPr>
              <a:t>gastronomía constituye un recurso estratégico para diferenciar destinos patrimoniales como Trinidad, donde los restaurantes operan como espacios de mediación cultural entre la historia, las tradiciones y la oferta gastronómica</a:t>
            </a:r>
            <a:r>
              <a:rPr lang="es-E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.  El </a:t>
            </a:r>
            <a:r>
              <a:rPr lang="es-ES" sz="4000" dirty="0">
                <a:latin typeface="Arial" panose="020B0604020202020204" pitchFamily="34" charset="0"/>
                <a:cs typeface="Arial" panose="020B0604020202020204" pitchFamily="34" charset="0"/>
              </a:rPr>
              <a:t>Bar-Restaurante Bodeguita del Medio, perteneciente al Grupo Extrahotelero Palmares, posee un potencial simbólico y cultural significativo; sin embargo, carece de información sistemática sobre cómo es percibido por el mercado</a:t>
            </a:r>
            <a:r>
              <a:rPr lang="es-E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. Por lo que se plantea como objetivo de investigación diagnosticar </a:t>
            </a:r>
            <a:r>
              <a:rPr lang="es-ES" sz="4000" dirty="0">
                <a:latin typeface="Arial" panose="020B0604020202020204" pitchFamily="34" charset="0"/>
                <a:cs typeface="Arial" panose="020B0604020202020204" pitchFamily="34" charset="0"/>
              </a:rPr>
              <a:t>el posicionamiento del Bar-Restaurante Bodeguita del Medio Trinidad y su relación con la satisfacción del cliente, considerando la autenticidad percibida como variable mediadora</a:t>
            </a:r>
            <a:r>
              <a:rPr lang="es-E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A4ACF874-B8D8-F403-5863-61E6AFDE40ED}"/>
              </a:ext>
            </a:extLst>
          </p:cNvPr>
          <p:cNvSpPr txBox="1"/>
          <p:nvPr/>
        </p:nvSpPr>
        <p:spPr>
          <a:xfrm>
            <a:off x="3200122" y="18431907"/>
            <a:ext cx="23382627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</a:p>
          <a:p>
            <a:pPr algn="just"/>
            <a:r>
              <a:rPr lang="es-ES" sz="4000" dirty="0">
                <a:latin typeface="Arial" panose="020B0604020202020204" pitchFamily="34" charset="0"/>
                <a:cs typeface="Arial" panose="020B0604020202020204" pitchFamily="34" charset="0"/>
              </a:rPr>
              <a:t>Enfoque: mixto </a:t>
            </a:r>
            <a:r>
              <a:rPr lang="es-E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sz="4000" dirty="0">
                <a:latin typeface="Arial" panose="020B0604020202020204" pitchFamily="34" charset="0"/>
                <a:cs typeface="Arial" panose="020B0604020202020204" pitchFamily="34" charset="0"/>
              </a:rPr>
              <a:t>predominio cuantitativo).</a:t>
            </a:r>
          </a:p>
          <a:p>
            <a:pPr algn="just"/>
            <a:r>
              <a:rPr lang="es-E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Diseño</a:t>
            </a:r>
            <a:r>
              <a:rPr lang="es-ES" sz="4000" dirty="0">
                <a:latin typeface="Arial" panose="020B0604020202020204" pitchFamily="34" charset="0"/>
                <a:cs typeface="Arial" panose="020B0604020202020204" pitchFamily="34" charset="0"/>
              </a:rPr>
              <a:t>: no experimental, transversal, descriptivo-</a:t>
            </a:r>
            <a:r>
              <a:rPr lang="es-ES" sz="4000" dirty="0" err="1">
                <a:latin typeface="Arial" panose="020B0604020202020204" pitchFamily="34" charset="0"/>
                <a:cs typeface="Arial" panose="020B0604020202020204" pitchFamily="34" charset="0"/>
              </a:rPr>
              <a:t>correlacional</a:t>
            </a:r>
            <a:r>
              <a:rPr lang="es-ES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s-E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Muestra</a:t>
            </a:r>
            <a:r>
              <a:rPr lang="es-ES" sz="4000" dirty="0">
                <a:latin typeface="Arial" panose="020B0604020202020204" pitchFamily="34" charset="0"/>
                <a:cs typeface="Arial" panose="020B0604020202020204" pitchFamily="34" charset="0"/>
              </a:rPr>
              <a:t>: 384 clientes (población infinita; 95% confianza; 5% error). Muestreo probabilístico aleatorio simple con cuotas por nacionalidad y horario.</a:t>
            </a:r>
          </a:p>
          <a:p>
            <a:pPr algn="just"/>
            <a:r>
              <a:rPr lang="es-E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Instrumentos</a:t>
            </a:r>
            <a:r>
              <a:rPr lang="es-ES" sz="4000" dirty="0">
                <a:latin typeface="Arial" panose="020B0604020202020204" pitchFamily="34" charset="0"/>
                <a:cs typeface="Arial" panose="020B0604020202020204" pitchFamily="34" charset="0"/>
              </a:rPr>
              <a:t>: cuestionario a clientes (7 secciones, escala Likert 1-5); entrevista </a:t>
            </a:r>
            <a:r>
              <a:rPr lang="es-ES" sz="4000" dirty="0" err="1">
                <a:latin typeface="Arial" panose="020B0604020202020204" pitchFamily="34" charset="0"/>
                <a:cs typeface="Arial" panose="020B0604020202020204" pitchFamily="34" charset="0"/>
              </a:rPr>
              <a:t>semiestructurada</a:t>
            </a:r>
            <a:r>
              <a:rPr lang="es-ES" sz="4000" dirty="0">
                <a:latin typeface="Arial" panose="020B0604020202020204" pitchFamily="34" charset="0"/>
                <a:cs typeface="Arial" panose="020B0604020202020204" pitchFamily="34" charset="0"/>
              </a:rPr>
              <a:t> a directivos y expertos; observación no participante; análisis documental y de </a:t>
            </a:r>
            <a:r>
              <a:rPr lang="es-ES" sz="4000" dirty="0" err="1">
                <a:latin typeface="Arial" panose="020B0604020202020204" pitchFamily="34" charset="0"/>
                <a:cs typeface="Arial" panose="020B0604020202020204" pitchFamily="34" charset="0"/>
              </a:rPr>
              <a:t>eWOM</a:t>
            </a:r>
            <a:r>
              <a:rPr lang="es-ES" sz="4000" dirty="0">
                <a:latin typeface="Arial" panose="020B0604020202020204" pitchFamily="34" charset="0"/>
                <a:cs typeface="Arial" panose="020B0604020202020204" pitchFamily="34" charset="0"/>
              </a:rPr>
              <a:t> (TripAdvisor, Google </a:t>
            </a:r>
            <a:r>
              <a:rPr lang="es-ES" sz="4000" dirty="0" err="1">
                <a:latin typeface="Arial" panose="020B0604020202020204" pitchFamily="34" charset="0"/>
                <a:cs typeface="Arial" panose="020B0604020202020204" pitchFamily="34" charset="0"/>
              </a:rPr>
              <a:t>Maps</a:t>
            </a:r>
            <a:r>
              <a:rPr lang="es-ES" sz="4000" dirty="0">
                <a:latin typeface="Arial" panose="020B0604020202020204" pitchFamily="34" charset="0"/>
                <a:cs typeface="Arial" panose="020B0604020202020204" pitchFamily="34" charset="0"/>
              </a:rPr>
              <a:t>, redes sociales).</a:t>
            </a:r>
          </a:p>
          <a:p>
            <a:pPr algn="just"/>
            <a:r>
              <a:rPr lang="es-E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Análisis</a:t>
            </a:r>
            <a:r>
              <a:rPr lang="es-ES" sz="4000" dirty="0">
                <a:latin typeface="Arial" panose="020B0604020202020204" pitchFamily="34" charset="0"/>
                <a:cs typeface="Arial" panose="020B0604020202020204" pitchFamily="34" charset="0"/>
              </a:rPr>
              <a:t>: estadística descriptiva, Alfa de Cronbach, correlación de </a:t>
            </a:r>
            <a:r>
              <a:rPr lang="es-ES" sz="4000" dirty="0" err="1">
                <a:latin typeface="Arial" panose="020B0604020202020204" pitchFamily="34" charset="0"/>
                <a:cs typeface="Arial" panose="020B0604020202020204" pitchFamily="34" charset="0"/>
              </a:rPr>
              <a:t>Spearman</a:t>
            </a:r>
            <a:r>
              <a:rPr lang="es-ES" sz="4000" dirty="0">
                <a:latin typeface="Arial" panose="020B0604020202020204" pitchFamily="34" charset="0"/>
                <a:cs typeface="Arial" panose="020B0604020202020204" pitchFamily="34" charset="0"/>
              </a:rPr>
              <a:t>, matriz importancia-desempeño, análisis de contenido temático y análisis de sentimiento..</a:t>
            </a:r>
            <a:endParaRPr lang="es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B1236758-56BB-DFF2-2A05-4C49B9873A92}"/>
              </a:ext>
            </a:extLst>
          </p:cNvPr>
          <p:cNvSpPr txBox="1"/>
          <p:nvPr/>
        </p:nvSpPr>
        <p:spPr>
          <a:xfrm>
            <a:off x="3311271" y="24783640"/>
            <a:ext cx="952186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  <a:p>
            <a:pPr algn="just"/>
            <a:r>
              <a:rPr lang="es-ES" sz="4000" dirty="0">
                <a:latin typeface="Arial" panose="020B0604020202020204" pitchFamily="34" charset="0"/>
                <a:cs typeface="Arial" panose="020B0604020202020204" pitchFamily="34" charset="0"/>
              </a:rPr>
              <a:t>Como se </a:t>
            </a:r>
            <a:r>
              <a:rPr lang="es-E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observa (tabla 1), </a:t>
            </a:r>
            <a:r>
              <a:rPr lang="es-ES" sz="4000" dirty="0">
                <a:latin typeface="Arial" panose="020B0604020202020204" pitchFamily="34" charset="0"/>
                <a:cs typeface="Arial" panose="020B0604020202020204" pitchFamily="34" charset="0"/>
              </a:rPr>
              <a:t>las dimensiones simbólicas y experienciales concentran las valoraciones más altas, mientras que la presencia digital se posiciona como la brecha más crítica, con solo un 31.2% de valoración favorable y un 52.7% de respuestas desfavorables</a:t>
            </a:r>
            <a:r>
              <a:rPr lang="es-E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. Este resultado se refuerza con el análisis de </a:t>
            </a:r>
            <a:r>
              <a:rPr lang="es-E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eWOM</a:t>
            </a:r>
            <a:r>
              <a:rPr lang="es-E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, que evidenció una presencia limitada y poco sistemática del establecimiento.</a:t>
            </a:r>
            <a:endParaRPr lang="es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="" xmlns:a16="http://schemas.microsoft.com/office/drawing/2014/main" id="{4436FD3D-680A-CF0F-BA1B-31DD6DCB4BC2}"/>
              </a:ext>
            </a:extLst>
          </p:cNvPr>
          <p:cNvSpPr txBox="1"/>
          <p:nvPr/>
        </p:nvSpPr>
        <p:spPr>
          <a:xfrm>
            <a:off x="3361272" y="32262610"/>
            <a:ext cx="2327147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Además, el diagnóstico permitió establecer que la satisfacción del cliente se explica fundamentalmente por la autenticidad del ambiente (ρ = 0.68) y por la calidad de la comida (ρ = 0.61) y en menor medida por la autenticidad cultural (ρ = 0.47) y por la relación calidad-precio (ρ = 0.43). La autenticidad percibida opera, en efecto, como variable mediadora entre el posicionamiento y la satisfacción: cuando el cliente percibe coherencia entre la narrativa cultural que el establecimiento proyecta y la experiencia que efectivamente vive, su satisfacción se incrementa; cuando esa coherencia se quiebra, la insatisfacción se manifiesta con independencia del prestigio previo de la marca. En este sentido se propone un plan de acción en 5 ejes</a:t>
            </a:r>
            <a:r>
              <a:rPr lang="es-ES" sz="4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E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presencia digital, oferta gastronómica, tiempos </a:t>
            </a:r>
            <a:r>
              <a:rPr lang="es-ES" sz="4000" dirty="0">
                <a:latin typeface="Arial" panose="020B0604020202020204" pitchFamily="34" charset="0"/>
                <a:cs typeface="Arial" panose="020B0604020202020204" pitchFamily="34" charset="0"/>
              </a:rPr>
              <a:t>de espera y </a:t>
            </a:r>
            <a:r>
              <a:rPr lang="es-E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servicio, evidencia física y tematización y autenticidad cultural. </a:t>
            </a:r>
            <a:endParaRPr lang="es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101502"/>
              </p:ext>
            </p:extLst>
          </p:nvPr>
        </p:nvGraphicFramePr>
        <p:xfrm>
          <a:off x="13336460" y="25478454"/>
          <a:ext cx="13246289" cy="658368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519099"/>
                <a:gridCol w="2175641"/>
                <a:gridCol w="2711669"/>
                <a:gridCol w="2839880"/>
              </a:tblGrid>
              <a:tr h="203200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3600" spc="-5" dirty="0">
                          <a:effectLst/>
                          <a:latin typeface="Arial" pitchFamily="34" charset="0"/>
                          <a:cs typeface="Arial" pitchFamily="34" charset="0"/>
                        </a:rPr>
                        <a:t>Dimensión</a:t>
                      </a:r>
                      <a:endParaRPr lang="es-ES" sz="3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3600" spc="-5" dirty="0">
                          <a:effectLst/>
                          <a:latin typeface="Arial" pitchFamily="34" charset="0"/>
                          <a:cs typeface="Arial" pitchFamily="34" charset="0"/>
                        </a:rPr>
                        <a:t>Media (1-5)</a:t>
                      </a:r>
                      <a:endParaRPr lang="es-ES" sz="3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3600" spc="-5">
                          <a:effectLst/>
                          <a:latin typeface="Arial" pitchFamily="34" charset="0"/>
                          <a:cs typeface="Arial" pitchFamily="34" charset="0"/>
                        </a:rPr>
                        <a:t>Valoración favorable (%)</a:t>
                      </a:r>
                      <a:endParaRPr lang="es-ES" sz="32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3600" spc="-5">
                          <a:effectLst/>
                          <a:latin typeface="Arial" pitchFamily="34" charset="0"/>
                          <a:cs typeface="Arial" pitchFamily="34" charset="0"/>
                        </a:rPr>
                        <a:t>Valoración desfavorable (%)</a:t>
                      </a:r>
                      <a:endParaRPr lang="es-ES" sz="32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03200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3600" spc="-5" dirty="0">
                          <a:effectLst/>
                          <a:latin typeface="Arial" pitchFamily="34" charset="0"/>
                          <a:cs typeface="Arial" pitchFamily="34" charset="0"/>
                        </a:rPr>
                        <a:t>Imagen simbólica</a:t>
                      </a:r>
                      <a:endParaRPr lang="es-ES" sz="3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3600" spc="-5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4,32</a:t>
                      </a:r>
                      <a:endParaRPr lang="es-ES" sz="3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3600" spc="-5">
                          <a:effectLst/>
                          <a:latin typeface="Arial" pitchFamily="34" charset="0"/>
                          <a:cs typeface="Arial" pitchFamily="34" charset="0"/>
                        </a:rPr>
                        <a:t>79,8</a:t>
                      </a:r>
                      <a:endParaRPr lang="es-ES" sz="32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3600" spc="-5">
                          <a:effectLst/>
                          <a:latin typeface="Arial" pitchFamily="34" charset="0"/>
                          <a:cs typeface="Arial" pitchFamily="34" charset="0"/>
                        </a:rPr>
                        <a:t>8,4</a:t>
                      </a:r>
                      <a:endParaRPr lang="es-ES" sz="32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03200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3600" spc="-5" dirty="0">
                          <a:effectLst/>
                          <a:latin typeface="Arial" pitchFamily="34" charset="0"/>
                          <a:cs typeface="Arial" pitchFamily="34" charset="0"/>
                        </a:rPr>
                        <a:t>Autenticidad del ambiente</a:t>
                      </a:r>
                      <a:endParaRPr lang="es-ES" sz="3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3600" spc="-5">
                          <a:effectLst/>
                          <a:latin typeface="Arial" pitchFamily="34" charset="0"/>
                          <a:cs typeface="Arial" pitchFamily="34" charset="0"/>
                        </a:rPr>
                        <a:t>4,18</a:t>
                      </a:r>
                      <a:endParaRPr lang="es-ES" sz="32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3600" spc="-5" dirty="0">
                          <a:effectLst/>
                          <a:latin typeface="Arial" pitchFamily="34" charset="0"/>
                          <a:cs typeface="Arial" pitchFamily="34" charset="0"/>
                        </a:rPr>
                        <a:t>76,5</a:t>
                      </a:r>
                      <a:endParaRPr lang="es-ES" sz="3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3600" spc="-5">
                          <a:effectLst/>
                          <a:latin typeface="Arial" pitchFamily="34" charset="0"/>
                          <a:cs typeface="Arial" pitchFamily="34" charset="0"/>
                        </a:rPr>
                        <a:t>10,2</a:t>
                      </a:r>
                      <a:endParaRPr lang="es-ES" sz="32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03200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3600" spc="-5" dirty="0">
                          <a:effectLst/>
                          <a:latin typeface="Arial" pitchFamily="34" charset="0"/>
                          <a:cs typeface="Arial" pitchFamily="34" charset="0"/>
                        </a:rPr>
                        <a:t>Imagen experiencial</a:t>
                      </a:r>
                      <a:endParaRPr lang="es-ES" sz="3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3600" spc="-5">
                          <a:effectLst/>
                          <a:latin typeface="Arial" pitchFamily="34" charset="0"/>
                          <a:cs typeface="Arial" pitchFamily="34" charset="0"/>
                        </a:rPr>
                        <a:t>3,94</a:t>
                      </a:r>
                      <a:endParaRPr lang="es-ES" sz="32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3600" spc="-5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68,7</a:t>
                      </a:r>
                      <a:endParaRPr lang="es-ES" sz="3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3600" spc="-5">
                          <a:effectLst/>
                          <a:latin typeface="Arial" pitchFamily="34" charset="0"/>
                          <a:cs typeface="Arial" pitchFamily="34" charset="0"/>
                        </a:rPr>
                        <a:t>14,9</a:t>
                      </a:r>
                      <a:endParaRPr lang="es-ES" sz="32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03200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3600" spc="-5">
                          <a:effectLst/>
                          <a:latin typeface="Arial" pitchFamily="34" charset="0"/>
                          <a:cs typeface="Arial" pitchFamily="34" charset="0"/>
                        </a:rPr>
                        <a:t>Imagen funcional</a:t>
                      </a:r>
                      <a:endParaRPr lang="es-ES" sz="32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3600" spc="-5">
                          <a:effectLst/>
                          <a:latin typeface="Arial" pitchFamily="34" charset="0"/>
                          <a:cs typeface="Arial" pitchFamily="34" charset="0"/>
                        </a:rPr>
                        <a:t>3,52</a:t>
                      </a:r>
                      <a:endParaRPr lang="es-ES" sz="32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3600" spc="-5">
                          <a:effectLst/>
                          <a:latin typeface="Arial" pitchFamily="34" charset="0"/>
                          <a:cs typeface="Arial" pitchFamily="34" charset="0"/>
                        </a:rPr>
                        <a:t>54,2</a:t>
                      </a:r>
                      <a:endParaRPr lang="es-ES" sz="32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3600" spc="-5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27,6</a:t>
                      </a:r>
                      <a:endParaRPr lang="es-ES" sz="3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03200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3600" spc="-5">
                          <a:effectLst/>
                          <a:latin typeface="Arial" pitchFamily="34" charset="0"/>
                          <a:cs typeface="Arial" pitchFamily="34" charset="0"/>
                        </a:rPr>
                        <a:t>Autenticidad de la comida</a:t>
                      </a:r>
                      <a:endParaRPr lang="es-ES" sz="32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3600" spc="-5">
                          <a:effectLst/>
                          <a:latin typeface="Arial" pitchFamily="34" charset="0"/>
                          <a:cs typeface="Arial" pitchFamily="34" charset="0"/>
                        </a:rPr>
                        <a:t>3,41</a:t>
                      </a:r>
                      <a:endParaRPr lang="es-ES" sz="32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3600" spc="-5">
                          <a:effectLst/>
                          <a:latin typeface="Arial" pitchFamily="34" charset="0"/>
                          <a:cs typeface="Arial" pitchFamily="34" charset="0"/>
                        </a:rPr>
                        <a:t>51,8</a:t>
                      </a:r>
                      <a:endParaRPr lang="es-ES" sz="32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3600" spc="-5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30,4</a:t>
                      </a:r>
                      <a:endParaRPr lang="es-ES" sz="3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03200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3600" spc="-5">
                          <a:effectLst/>
                          <a:latin typeface="Arial" pitchFamily="34" charset="0"/>
                          <a:cs typeface="Arial" pitchFamily="34" charset="0"/>
                        </a:rPr>
                        <a:t>Posicionamiento relativo</a:t>
                      </a:r>
                      <a:endParaRPr lang="es-ES" sz="32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3600" spc="-5">
                          <a:effectLst/>
                          <a:latin typeface="Arial" pitchFamily="34" charset="0"/>
                          <a:cs typeface="Arial" pitchFamily="34" charset="0"/>
                        </a:rPr>
                        <a:t>3,28</a:t>
                      </a:r>
                      <a:endParaRPr lang="es-ES" sz="32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3600" spc="-5">
                          <a:effectLst/>
                          <a:latin typeface="Arial" pitchFamily="34" charset="0"/>
                          <a:cs typeface="Arial" pitchFamily="34" charset="0"/>
                        </a:rPr>
                        <a:t>47,5</a:t>
                      </a:r>
                      <a:endParaRPr lang="es-ES" sz="32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3600" spc="-5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33,8</a:t>
                      </a:r>
                      <a:endParaRPr lang="es-ES" sz="3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03200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3600" spc="-5">
                          <a:effectLst/>
                          <a:latin typeface="Arial" pitchFamily="34" charset="0"/>
                          <a:cs typeface="Arial" pitchFamily="34" charset="0"/>
                        </a:rPr>
                        <a:t>Presencia digital</a:t>
                      </a:r>
                      <a:endParaRPr lang="es-ES" sz="32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3600" spc="-5">
                          <a:effectLst/>
                          <a:latin typeface="Arial" pitchFamily="34" charset="0"/>
                          <a:cs typeface="Arial" pitchFamily="34" charset="0"/>
                        </a:rPr>
                        <a:t>2,76</a:t>
                      </a:r>
                      <a:endParaRPr lang="es-ES" sz="32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3600" spc="-5">
                          <a:effectLst/>
                          <a:latin typeface="Arial" pitchFamily="34" charset="0"/>
                          <a:cs typeface="Arial" pitchFamily="34" charset="0"/>
                        </a:rPr>
                        <a:t>31,2</a:t>
                      </a:r>
                      <a:endParaRPr lang="es-ES" sz="32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3600" spc="-5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52,7</a:t>
                      </a:r>
                      <a:endParaRPr lang="es-ES" sz="3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03200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3600" spc="-5">
                          <a:effectLst/>
                          <a:latin typeface="Arial" pitchFamily="34" charset="0"/>
                          <a:cs typeface="Arial" pitchFamily="34" charset="0"/>
                        </a:rPr>
                        <a:t>Autenticidad cultural</a:t>
                      </a:r>
                      <a:endParaRPr lang="es-ES" sz="32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3600" spc="-5">
                          <a:effectLst/>
                          <a:latin typeface="Arial" pitchFamily="34" charset="0"/>
                          <a:cs typeface="Arial" pitchFamily="34" charset="0"/>
                        </a:rPr>
                        <a:t>3,12</a:t>
                      </a:r>
                      <a:endParaRPr lang="es-ES" sz="32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3600" spc="-5">
                          <a:effectLst/>
                          <a:latin typeface="Arial" pitchFamily="34" charset="0"/>
                          <a:cs typeface="Arial" pitchFamily="34" charset="0"/>
                        </a:rPr>
                        <a:t>44,6</a:t>
                      </a:r>
                      <a:endParaRPr lang="es-ES" sz="32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3600" spc="-5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36,9</a:t>
                      </a:r>
                      <a:endParaRPr lang="es-ES" sz="3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03200"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3600" spc="-5">
                          <a:effectLst/>
                          <a:latin typeface="Arial" pitchFamily="34" charset="0"/>
                          <a:cs typeface="Arial" pitchFamily="34" charset="0"/>
                        </a:rPr>
                        <a:t>Accesibilidad y canales</a:t>
                      </a:r>
                      <a:endParaRPr lang="es-ES" sz="32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3600" spc="-5">
                          <a:effectLst/>
                          <a:latin typeface="Arial" pitchFamily="34" charset="0"/>
                          <a:cs typeface="Arial" pitchFamily="34" charset="0"/>
                        </a:rPr>
                        <a:t>3,05</a:t>
                      </a:r>
                      <a:endParaRPr lang="es-ES" sz="32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3600" spc="-5">
                          <a:effectLst/>
                          <a:latin typeface="Arial" pitchFamily="34" charset="0"/>
                          <a:cs typeface="Arial" pitchFamily="34" charset="0"/>
                        </a:rPr>
                        <a:t>42,1</a:t>
                      </a:r>
                      <a:endParaRPr lang="es-ES" sz="32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3600" spc="-5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38,5</a:t>
                      </a:r>
                      <a:endParaRPr lang="es-ES" sz="3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3253872" y="24728789"/>
            <a:ext cx="14493437" cy="70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es-ES" sz="4000" dirty="0">
                <a:latin typeface="Arial" panose="020B0604020202020204" pitchFamily="34" charset="0"/>
                <a:cs typeface="Arial" panose="020B0604020202020204" pitchFamily="34" charset="0"/>
              </a:rPr>
              <a:t>Tabla 1. Desglose de los resultados por cada </a:t>
            </a:r>
            <a:r>
              <a:rPr lang="es-E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variable</a:t>
            </a:r>
            <a:endParaRPr lang="es-E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uadroTexto 9">
            <a:extLst>
              <a:ext uri="{FF2B5EF4-FFF2-40B4-BE49-F238E27FC236}">
                <a16:creationId xmlns="" xmlns:a16="http://schemas.microsoft.com/office/drawing/2014/main" id="{4436FD3D-680A-CF0F-BA1B-31DD6DCB4BC2}"/>
              </a:ext>
            </a:extLst>
          </p:cNvPr>
          <p:cNvSpPr txBox="1"/>
          <p:nvPr/>
        </p:nvSpPr>
        <p:spPr>
          <a:xfrm>
            <a:off x="3311271" y="37874182"/>
            <a:ext cx="2327147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  <a:p>
            <a:pPr marL="571500" indent="-571500" algn="just">
              <a:buFont typeface="Arial" pitchFamily="34" charset="0"/>
              <a:buChar char="•"/>
            </a:pPr>
            <a:r>
              <a:rPr lang="es-E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4000" dirty="0">
                <a:latin typeface="Arial" panose="020B0604020202020204" pitchFamily="34" charset="0"/>
                <a:cs typeface="Arial" panose="020B0604020202020204" pitchFamily="34" charset="0"/>
              </a:rPr>
              <a:t>Bodeguita del Medio Trinidad ocupa una posición sólida en el plano simbólico (prestigio, tradición, ambiente), pero vulnerable en el plano funcional y </a:t>
            </a:r>
            <a:r>
              <a:rPr lang="es-E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digital.</a:t>
            </a:r>
          </a:p>
          <a:p>
            <a:pPr marL="571500" indent="-571500" algn="just">
              <a:buFont typeface="Arial" pitchFamily="34" charset="0"/>
              <a:buChar char="•"/>
            </a:pPr>
            <a:r>
              <a:rPr lang="es-E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4000" dirty="0">
                <a:latin typeface="Arial" panose="020B0604020202020204" pitchFamily="34" charset="0"/>
                <a:cs typeface="Arial" panose="020B0604020202020204" pitchFamily="34" charset="0"/>
              </a:rPr>
              <a:t>autenticidad percibida media la relación entre posicionamiento y satisfacción: la coherencia entre promesa y experiencia es determinante para sostener la </a:t>
            </a:r>
            <a:r>
              <a:rPr lang="es-E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competitividad.</a:t>
            </a:r>
          </a:p>
          <a:p>
            <a:pPr marL="571500" indent="-571500" algn="just">
              <a:buFont typeface="Arial" pitchFamily="34" charset="0"/>
              <a:buChar char="•"/>
            </a:pPr>
            <a:r>
              <a:rPr lang="es-E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4000" dirty="0">
                <a:latin typeface="Arial" panose="020B0604020202020204" pitchFamily="34" charset="0"/>
                <a:cs typeface="Arial" panose="020B0604020202020204" pitchFamily="34" charset="0"/>
              </a:rPr>
              <a:t>plan de acción </a:t>
            </a:r>
            <a:r>
              <a:rPr lang="es-E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ofrece </a:t>
            </a:r>
            <a:r>
              <a:rPr lang="es-ES" sz="4000" dirty="0">
                <a:latin typeface="Arial" panose="020B0604020202020204" pitchFamily="34" charset="0"/>
                <a:cs typeface="Arial" panose="020B0604020202020204" pitchFamily="34" charset="0"/>
              </a:rPr>
              <a:t>una hoja de ruta concreta para actuar sobre las brechas detectadas y consolidar las fortalezas identificadas.</a:t>
            </a:r>
            <a:endParaRPr lang="es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4332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27</TotalTime>
  <Words>620</Words>
  <Application>Microsoft Office PowerPoint</Application>
  <PresentationFormat>Personalizado</PresentationFormat>
  <Paragraphs>61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Jose Alejandro JCG. Couto Gonzalez</dc:creator>
  <cp:lastModifiedBy>Lianet</cp:lastModifiedBy>
  <cp:revision>13</cp:revision>
  <dcterms:created xsi:type="dcterms:W3CDTF">2026-07-13T15:45:15Z</dcterms:created>
  <dcterms:modified xsi:type="dcterms:W3CDTF">2026-09-24T21:09:32Z</dcterms:modified>
</cp:coreProperties>
</file>