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7" autoAdjust="0"/>
    <p:restoredTop sz="94660"/>
  </p:normalViewPr>
  <p:slideViewPr>
    <p:cSldViewPr snapToGrid="0">
      <p:cViewPr varScale="1">
        <p:scale>
          <a:sx n="85" d="100"/>
          <a:sy n="85" d="100"/>
        </p:scale>
        <p:origin x="76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label 0</c:f>
              <c:strCache>
                <c:ptCount val="1"/>
                <c:pt idx="0">
                  <c:v>Consumo real en el día</c:v>
                </c:pt>
              </c:strCache>
            </c:strRef>
          </c:tx>
          <c:spPr>
            <a:solidFill>
              <a:srgbClr val="E97132"/>
            </a:solidFill>
            <a:ln w="12600">
              <a:noFill/>
            </a:ln>
          </c:spPr>
          <c:invertIfNegative val="0"/>
          <c:dLbls>
            <c:numFmt formatCode="0" sourceLinked="0"/>
            <c:spPr>
              <a:noFill/>
              <a:ln>
                <a:noFill/>
              </a:ln>
              <a:effectLst/>
            </c:spPr>
            <c:txPr>
              <a:bodyPr wrap="square"/>
              <a:lstStyle/>
              <a:p>
                <a:pPr>
                  <a:defRPr sz="900" b="0" u="none" strike="noStrike">
                    <a:solidFill>
                      <a:srgbClr val="404040"/>
                    </a:solidFill>
                    <a:uFillTx/>
                    <a:latin typeface="Aptos"/>
                  </a:defRPr>
                </a:pPr>
                <a:endParaRPr lang="es-ES"/>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1"/>
              </c:strCache>
            </c:strRef>
          </c:cat>
          <c:val>
            <c:numRef>
              <c:f>0</c:f>
              <c:numCache>
                <c:formatCode>General</c:formatCode>
                <c:ptCount val="1"/>
                <c:pt idx="0">
                  <c:v>266</c:v>
                </c:pt>
              </c:numCache>
            </c:numRef>
          </c:val>
          <c:extLst>
            <c:ext xmlns:c16="http://schemas.microsoft.com/office/drawing/2014/chart" uri="{C3380CC4-5D6E-409C-BE32-E72D297353CC}">
              <c16:uniqueId val="{00000000-DF07-48F7-9F6C-574FFFB173BF}"/>
            </c:ext>
          </c:extLst>
        </c:ser>
        <c:ser>
          <c:idx val="1"/>
          <c:order val="1"/>
          <c:tx>
            <c:strRef>
              <c:f>label 1</c:f>
              <c:strCache>
                <c:ptCount val="1"/>
                <c:pt idx="0">
                  <c:v>Consumo máximo en el dia</c:v>
                </c:pt>
              </c:strCache>
            </c:strRef>
          </c:tx>
          <c:spPr>
            <a:solidFill>
              <a:srgbClr val="156082"/>
            </a:solidFill>
            <a:ln w="12600">
              <a:noFill/>
            </a:ln>
          </c:spPr>
          <c:invertIfNegative val="0"/>
          <c:dLbls>
            <c:numFmt formatCode="0" sourceLinked="0"/>
            <c:spPr>
              <a:noFill/>
              <a:ln>
                <a:noFill/>
              </a:ln>
              <a:effectLst/>
            </c:spPr>
            <c:txPr>
              <a:bodyPr wrap="square"/>
              <a:lstStyle/>
              <a:p>
                <a:pPr>
                  <a:defRPr sz="900" b="0" u="none" strike="noStrike">
                    <a:solidFill>
                      <a:srgbClr val="404040"/>
                    </a:solidFill>
                    <a:uFillTx/>
                    <a:latin typeface="Aptos"/>
                  </a:defRPr>
                </a:pPr>
                <a:endParaRPr lang="es-ES"/>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1"/>
              </c:strCache>
            </c:strRef>
          </c:cat>
          <c:val>
            <c:numRef>
              <c:f>1</c:f>
              <c:numCache>
                <c:formatCode>General</c:formatCode>
                <c:ptCount val="1"/>
                <c:pt idx="0">
                  <c:v>790</c:v>
                </c:pt>
              </c:numCache>
            </c:numRef>
          </c:val>
          <c:extLst>
            <c:ext xmlns:c16="http://schemas.microsoft.com/office/drawing/2014/chart" uri="{C3380CC4-5D6E-409C-BE32-E72D297353CC}">
              <c16:uniqueId val="{00000001-DF07-48F7-9F6C-574FFFB173BF}"/>
            </c:ext>
          </c:extLst>
        </c:ser>
        <c:ser>
          <c:idx val="2"/>
          <c:order val="2"/>
          <c:tx>
            <c:strRef>
              <c:f>label 2</c:f>
              <c:strCache>
                <c:ptCount val="1"/>
                <c:pt idx="0">
                  <c:v>Consumo máximo con ahorro en el día</c:v>
                </c:pt>
              </c:strCache>
            </c:strRef>
          </c:tx>
          <c:spPr>
            <a:solidFill>
              <a:srgbClr val="196B24"/>
            </a:solidFill>
            <a:ln w="12600">
              <a:noFill/>
            </a:ln>
          </c:spPr>
          <c:invertIfNegative val="0"/>
          <c:dLbls>
            <c:numFmt formatCode="0" sourceLinked="0"/>
            <c:spPr>
              <a:noFill/>
              <a:ln>
                <a:noFill/>
              </a:ln>
              <a:effectLst/>
            </c:spPr>
            <c:txPr>
              <a:bodyPr wrap="square"/>
              <a:lstStyle/>
              <a:p>
                <a:pPr>
                  <a:defRPr sz="900" b="0" u="none" strike="noStrike">
                    <a:solidFill>
                      <a:srgbClr val="404040"/>
                    </a:solidFill>
                    <a:uFillTx/>
                    <a:latin typeface="Aptos"/>
                  </a:defRPr>
                </a:pPr>
                <a:endParaRPr lang="es-ES"/>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1"/>
              </c:strCache>
            </c:strRef>
          </c:cat>
          <c:val>
            <c:numRef>
              <c:f>2</c:f>
              <c:numCache>
                <c:formatCode>General</c:formatCode>
                <c:ptCount val="1"/>
                <c:pt idx="0">
                  <c:v>642.70000000000005</c:v>
                </c:pt>
              </c:numCache>
            </c:numRef>
          </c:val>
          <c:extLst>
            <c:ext xmlns:c16="http://schemas.microsoft.com/office/drawing/2014/chart" uri="{C3380CC4-5D6E-409C-BE32-E72D297353CC}">
              <c16:uniqueId val="{00000002-DF07-48F7-9F6C-574FFFB173BF}"/>
            </c:ext>
          </c:extLst>
        </c:ser>
        <c:ser>
          <c:idx val="3"/>
          <c:order val="3"/>
          <c:tx>
            <c:strRef>
              <c:f>label 3</c:f>
              <c:strCache>
                <c:ptCount val="1"/>
                <c:pt idx="0">
                  <c:v>Cisterna reserva y almacenamiento</c:v>
                </c:pt>
              </c:strCache>
            </c:strRef>
          </c:tx>
          <c:spPr>
            <a:solidFill>
              <a:srgbClr val="0F9ED5"/>
            </a:solidFill>
            <a:ln w="12600">
              <a:noFill/>
            </a:ln>
          </c:spPr>
          <c:invertIfNegative val="0"/>
          <c:dLbls>
            <c:numFmt formatCode="General" sourceLinked="0"/>
            <c:spPr>
              <a:noFill/>
              <a:ln>
                <a:noFill/>
              </a:ln>
              <a:effectLst/>
            </c:spPr>
            <c:txPr>
              <a:bodyPr wrap="square"/>
              <a:lstStyle/>
              <a:p>
                <a:pPr>
                  <a:defRPr sz="900" b="0" u="none" strike="noStrike">
                    <a:solidFill>
                      <a:srgbClr val="404040"/>
                    </a:solidFill>
                    <a:uFillTx/>
                    <a:latin typeface="Aptos"/>
                  </a:defRPr>
                </a:pPr>
                <a:endParaRPr lang="es-ES"/>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1"/>
              </c:strCache>
            </c:strRef>
          </c:cat>
          <c:val>
            <c:numRef>
              <c:f>3</c:f>
              <c:numCache>
                <c:formatCode>General</c:formatCode>
                <c:ptCount val="1"/>
                <c:pt idx="0">
                  <c:v>840</c:v>
                </c:pt>
              </c:numCache>
            </c:numRef>
          </c:val>
          <c:extLst>
            <c:ext xmlns:c16="http://schemas.microsoft.com/office/drawing/2014/chart" uri="{C3380CC4-5D6E-409C-BE32-E72D297353CC}">
              <c16:uniqueId val="{00000003-DF07-48F7-9F6C-574FFFB173BF}"/>
            </c:ext>
          </c:extLst>
        </c:ser>
        <c:ser>
          <c:idx val="4"/>
          <c:order val="4"/>
          <c:tx>
            <c:strRef>
              <c:f>label 4</c:f>
              <c:strCache>
                <c:ptCount val="1"/>
                <c:pt idx="0">
                  <c:v>Abasto promedio diario</c:v>
                </c:pt>
              </c:strCache>
            </c:strRef>
          </c:tx>
          <c:spPr>
            <a:solidFill>
              <a:srgbClr val="A02B93"/>
            </a:solidFill>
            <a:ln w="12600">
              <a:noFill/>
            </a:ln>
          </c:spPr>
          <c:invertIfNegative val="0"/>
          <c:dLbls>
            <c:numFmt formatCode="0" sourceLinked="0"/>
            <c:spPr>
              <a:noFill/>
              <a:ln>
                <a:noFill/>
              </a:ln>
              <a:effectLst/>
            </c:spPr>
            <c:txPr>
              <a:bodyPr wrap="square"/>
              <a:lstStyle/>
              <a:p>
                <a:pPr>
                  <a:defRPr sz="900" b="0" u="none" strike="noStrike">
                    <a:solidFill>
                      <a:srgbClr val="404040"/>
                    </a:solidFill>
                    <a:uFillTx/>
                    <a:latin typeface="Aptos"/>
                  </a:defRPr>
                </a:pPr>
                <a:endParaRPr lang="es-ES"/>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1"/>
              </c:strCache>
            </c:strRef>
          </c:cat>
          <c:val>
            <c:numRef>
              <c:f>4</c:f>
              <c:numCache>
                <c:formatCode>General</c:formatCode>
                <c:ptCount val="1"/>
                <c:pt idx="0">
                  <c:v>241.6</c:v>
                </c:pt>
              </c:numCache>
            </c:numRef>
          </c:val>
          <c:extLst>
            <c:ext xmlns:c16="http://schemas.microsoft.com/office/drawing/2014/chart" uri="{C3380CC4-5D6E-409C-BE32-E72D297353CC}">
              <c16:uniqueId val="{00000004-DF07-48F7-9F6C-574FFFB173BF}"/>
            </c:ext>
          </c:extLst>
        </c:ser>
        <c:dLbls>
          <c:showLegendKey val="0"/>
          <c:showVal val="0"/>
          <c:showCatName val="0"/>
          <c:showSerName val="0"/>
          <c:showPercent val="0"/>
          <c:showBubbleSize val="0"/>
        </c:dLbls>
        <c:gapWidth val="150"/>
        <c:axId val="73559072"/>
        <c:axId val="58186260"/>
      </c:barChart>
      <c:catAx>
        <c:axId val="73559072"/>
        <c:scaling>
          <c:orientation val="minMax"/>
        </c:scaling>
        <c:delete val="1"/>
        <c:axPos val="b"/>
        <c:numFmt formatCode="General" sourceLinked="1"/>
        <c:majorTickMark val="out"/>
        <c:minorTickMark val="none"/>
        <c:tickLblPos val="nextTo"/>
        <c:crossAx val="58186260"/>
        <c:crosses val="autoZero"/>
        <c:auto val="1"/>
        <c:lblAlgn val="ctr"/>
        <c:lblOffset val="100"/>
        <c:noMultiLvlLbl val="0"/>
      </c:catAx>
      <c:valAx>
        <c:axId val="58186260"/>
        <c:scaling>
          <c:orientation val="minMax"/>
        </c:scaling>
        <c:delete val="0"/>
        <c:axPos val="l"/>
        <c:majorGridlines>
          <c:spPr>
            <a:ln w="9360">
              <a:solidFill>
                <a:srgbClr val="D9D9D9"/>
              </a:solidFill>
              <a:round/>
            </a:ln>
          </c:spPr>
        </c:majorGridlines>
        <c:title>
          <c:tx>
            <c:rich>
              <a:bodyPr rot="-5400000"/>
              <a:lstStyle/>
              <a:p>
                <a:pPr>
                  <a:defRPr sz="1300" b="0" u="none" strike="noStrike">
                    <a:uFillTx/>
                    <a:latin typeface="Arial"/>
                  </a:defRPr>
                </a:pPr>
                <a:r>
                  <a:rPr lang="es-ES" sz="1000" b="0" u="none" strike="noStrike">
                    <a:solidFill>
                      <a:schemeClr val="tx1">
                        <a:lumMod val="65000"/>
                        <a:lumOff val="35000"/>
                      </a:schemeClr>
                    </a:solidFill>
                    <a:uFillTx/>
                    <a:latin typeface="Aptos"/>
                  </a:rPr>
                  <a:t>Volumen (m3)</a:t>
                </a:r>
              </a:p>
            </c:rich>
          </c:tx>
          <c:overlay val="0"/>
          <c:spPr>
            <a:noFill/>
            <a:ln w="0">
              <a:noFill/>
            </a:ln>
          </c:spPr>
        </c:title>
        <c:numFmt formatCode="0" sourceLinked="0"/>
        <c:majorTickMark val="none"/>
        <c:minorTickMark val="none"/>
        <c:tickLblPos val="nextTo"/>
        <c:spPr>
          <a:ln w="6480">
            <a:noFill/>
          </a:ln>
        </c:spPr>
        <c:txPr>
          <a:bodyPr/>
          <a:lstStyle/>
          <a:p>
            <a:pPr>
              <a:defRPr sz="900" b="0" u="none" strike="noStrike">
                <a:solidFill>
                  <a:srgbClr val="595959"/>
                </a:solidFill>
                <a:uFillTx/>
                <a:latin typeface="Aptos"/>
              </a:defRPr>
            </a:pPr>
            <a:endParaRPr lang="es-ES"/>
          </a:p>
        </c:txPr>
        <c:crossAx val="73559072"/>
        <c:crosses val="autoZero"/>
        <c:crossBetween val="between"/>
      </c:valAx>
      <c:spPr>
        <a:noFill/>
        <a:ln w="0">
          <a:noFill/>
        </a:ln>
      </c:spPr>
    </c:plotArea>
    <c:legend>
      <c:legendPos val="r"/>
      <c:overlay val="0"/>
      <c:spPr>
        <a:noFill/>
        <a:ln w="0">
          <a:noFill/>
        </a:ln>
      </c:spPr>
      <c:txPr>
        <a:bodyPr/>
        <a:lstStyle/>
        <a:p>
          <a:pPr>
            <a:defRPr sz="900" b="0" u="none" strike="noStrike">
              <a:solidFill>
                <a:srgbClr val="595959"/>
              </a:solidFill>
              <a:uFillTx/>
              <a:latin typeface="Aptos"/>
            </a:defRPr>
          </a:pPr>
          <a:endParaRPr lang="es-ES"/>
        </a:p>
      </c:txPr>
    </c:legend>
    <c:plotVisOnly val="1"/>
    <c:dispBlanksAs val="gap"/>
    <c:showDLblsOverMax val="1"/>
  </c:chart>
  <c:spPr>
    <a:solidFill>
      <a:srgbClr val="FFFFFF"/>
    </a:solidFill>
    <a:ln w="9360">
      <a:solidFill>
        <a:srgbClr val="D9D9D9"/>
      </a:solidFill>
      <a:round/>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sz="1300" b="0" u="none" strike="noStrike">
                <a:uFillTx/>
                <a:latin typeface="Arial"/>
              </a:defRPr>
            </a:pPr>
            <a:r>
              <a:rPr lang="es-ES" sz="1400" b="0" u="none" strike="noStrike">
                <a:solidFill>
                  <a:schemeClr val="tx1">
                    <a:lumMod val="65000"/>
                    <a:lumOff val="35000"/>
                  </a:schemeClr>
                </a:solidFill>
                <a:uFillTx/>
                <a:latin typeface="Calibri"/>
              </a:rPr>
              <a:t>Ahorros Producidos (USD/año)</a:t>
            </a:r>
          </a:p>
        </c:rich>
      </c:tx>
      <c:overlay val="0"/>
      <c:spPr>
        <a:noFill/>
        <a:ln w="0">
          <a:noFill/>
        </a:ln>
      </c:spPr>
    </c:title>
    <c:autoTitleDeleted val="0"/>
    <c:plotArea>
      <c:layout/>
      <c:barChart>
        <c:barDir val="col"/>
        <c:grouping val="clustered"/>
        <c:varyColors val="0"/>
        <c:ser>
          <c:idx val="0"/>
          <c:order val="0"/>
          <c:tx>
            <c:strRef>
              <c:f>label 0</c:f>
              <c:strCache>
                <c:ptCount val="1"/>
                <c:pt idx="0">
                  <c:v>Ahorro en el consumo de agua(USD/año)</c:v>
                </c:pt>
              </c:strCache>
            </c:strRef>
          </c:tx>
          <c:spPr>
            <a:solidFill>
              <a:srgbClr val="5B9BD5"/>
            </a:solidFill>
            <a:ln w="12600">
              <a:noFill/>
            </a:ln>
          </c:spPr>
          <c:invertIfNegative val="0"/>
          <c:dLbls>
            <c:spPr>
              <a:noFill/>
              <a:ln>
                <a:noFill/>
              </a:ln>
              <a:effectLst/>
            </c:spPr>
            <c:txPr>
              <a:bodyPr wrap="square"/>
              <a:lstStyle/>
              <a:p>
                <a:pPr>
                  <a:defRPr sz="1000" b="0" u="none" strike="noStrike">
                    <a:solidFill>
                      <a:srgbClr val="000000"/>
                    </a:solidFill>
                    <a:uFillTx/>
                    <a:latin typeface="Calibri"/>
                  </a:defRPr>
                </a:pPr>
                <a:endParaRPr lang="es-E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6"/>
                <c:pt idx="0">
                  <c:v>Pasteurización de la Leche</c:v>
                </c:pt>
                <c:pt idx="1">
                  <c:v>Producción de Yogurt de soya</c:v>
                </c:pt>
                <c:pt idx="2">
                  <c:v>Producción de Queso</c:v>
                </c:pt>
                <c:pt idx="3">
                  <c:v>Producción de Helado</c:v>
                </c:pt>
                <c:pt idx="4">
                  <c:v>Agua de Limpieza</c:v>
                </c:pt>
                <c:pt idx="5">
                  <c:v>Total</c:v>
                </c:pt>
              </c:strCache>
            </c:strRef>
          </c:cat>
          <c:val>
            <c:numRef>
              <c:f>0</c:f>
              <c:numCache>
                <c:formatCode>General</c:formatCode>
                <c:ptCount val="6"/>
                <c:pt idx="0">
                  <c:v>476.16191489361699</c:v>
                </c:pt>
                <c:pt idx="1">
                  <c:v>234.66393617021299</c:v>
                </c:pt>
                <c:pt idx="2">
                  <c:v>34.170212765957402</c:v>
                </c:pt>
                <c:pt idx="3">
                  <c:v>86.023510638297793</c:v>
                </c:pt>
                <c:pt idx="4">
                  <c:v>427.29851063829801</c:v>
                </c:pt>
                <c:pt idx="5">
                  <c:v>1258.3180851063801</c:v>
                </c:pt>
              </c:numCache>
            </c:numRef>
          </c:val>
          <c:extLst>
            <c:ext xmlns:c16="http://schemas.microsoft.com/office/drawing/2014/chart" uri="{C3380CC4-5D6E-409C-BE32-E72D297353CC}">
              <c16:uniqueId val="{00000000-B03E-4764-9970-6489C2298055}"/>
            </c:ext>
          </c:extLst>
        </c:ser>
        <c:ser>
          <c:idx val="1"/>
          <c:order val="1"/>
          <c:tx>
            <c:strRef>
              <c:f>label 1</c:f>
              <c:strCache>
                <c:ptCount val="1"/>
                <c:pt idx="0">
                  <c:v>Ahorro en la energía recuperada (USD/año)</c:v>
                </c:pt>
              </c:strCache>
            </c:strRef>
          </c:tx>
          <c:spPr>
            <a:solidFill>
              <a:srgbClr val="A5A5A5"/>
            </a:solidFill>
            <a:ln w="12600">
              <a:noFill/>
            </a:ln>
          </c:spPr>
          <c:invertIfNegative val="0"/>
          <c:dLbls>
            <c:spPr>
              <a:noFill/>
              <a:ln>
                <a:noFill/>
              </a:ln>
              <a:effectLst/>
            </c:spPr>
            <c:txPr>
              <a:bodyPr wrap="square"/>
              <a:lstStyle/>
              <a:p>
                <a:pPr>
                  <a:defRPr sz="1000" b="0" u="none" strike="noStrike">
                    <a:solidFill>
                      <a:srgbClr val="000000"/>
                    </a:solidFill>
                    <a:uFillTx/>
                    <a:latin typeface="Calibri"/>
                  </a:defRPr>
                </a:pPr>
                <a:endParaRPr lang="es-E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6"/>
                <c:pt idx="0">
                  <c:v>Pasteurización de la Leche</c:v>
                </c:pt>
                <c:pt idx="1">
                  <c:v>Producción de Yogurt de soya</c:v>
                </c:pt>
                <c:pt idx="2">
                  <c:v>Producción de Queso</c:v>
                </c:pt>
                <c:pt idx="3">
                  <c:v>Producción de Helado</c:v>
                </c:pt>
                <c:pt idx="4">
                  <c:v>Agua de Limpieza</c:v>
                </c:pt>
                <c:pt idx="5">
                  <c:v>Total</c:v>
                </c:pt>
              </c:strCache>
            </c:strRef>
          </c:cat>
          <c:val>
            <c:numRef>
              <c:f>1</c:f>
              <c:numCache>
                <c:formatCode>General</c:formatCode>
                <c:ptCount val="6"/>
                <c:pt idx="0">
                  <c:v>10897.858723404301</c:v>
                </c:pt>
                <c:pt idx="1">
                  <c:v>5828.4643404255303</c:v>
                </c:pt>
                <c:pt idx="2">
                  <c:v>2752.4834042553198</c:v>
                </c:pt>
                <c:pt idx="3">
                  <c:v>2545.4297872340398</c:v>
                </c:pt>
                <c:pt idx="5">
                  <c:v>22024.2362553192</c:v>
                </c:pt>
              </c:numCache>
            </c:numRef>
          </c:val>
          <c:extLst>
            <c:ext xmlns:c16="http://schemas.microsoft.com/office/drawing/2014/chart" uri="{C3380CC4-5D6E-409C-BE32-E72D297353CC}">
              <c16:uniqueId val="{00000001-B03E-4764-9970-6489C2298055}"/>
            </c:ext>
          </c:extLst>
        </c:ser>
        <c:ser>
          <c:idx val="2"/>
          <c:order val="2"/>
          <c:tx>
            <c:strRef>
              <c:f>label 2</c:f>
              <c:strCache>
                <c:ptCount val="1"/>
                <c:pt idx="0">
                  <c:v>Ahorro de combustible (USD/año)</c:v>
                </c:pt>
              </c:strCache>
            </c:strRef>
          </c:tx>
          <c:spPr>
            <a:solidFill>
              <a:srgbClr val="264478"/>
            </a:solidFill>
            <a:ln w="12600">
              <a:noFill/>
            </a:ln>
          </c:spPr>
          <c:invertIfNegative val="0"/>
          <c:dLbls>
            <c:spPr>
              <a:noFill/>
              <a:ln>
                <a:noFill/>
              </a:ln>
              <a:effectLst/>
            </c:spPr>
            <c:txPr>
              <a:bodyPr wrap="square"/>
              <a:lstStyle/>
              <a:p>
                <a:pPr>
                  <a:defRPr sz="1000" b="0" u="none" strike="noStrike">
                    <a:solidFill>
                      <a:srgbClr val="000000"/>
                    </a:solidFill>
                    <a:uFillTx/>
                    <a:latin typeface="Calibri"/>
                  </a:defRPr>
                </a:pPr>
                <a:endParaRPr lang="es-E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6"/>
                <c:pt idx="0">
                  <c:v>Pasteurización de la Leche</c:v>
                </c:pt>
                <c:pt idx="1">
                  <c:v>Producción de Yogurt de soya</c:v>
                </c:pt>
                <c:pt idx="2">
                  <c:v>Producción de Queso</c:v>
                </c:pt>
                <c:pt idx="3">
                  <c:v>Producción de Helado</c:v>
                </c:pt>
                <c:pt idx="4">
                  <c:v>Agua de Limpieza</c:v>
                </c:pt>
                <c:pt idx="5">
                  <c:v>Total</c:v>
                </c:pt>
              </c:strCache>
            </c:strRef>
          </c:cat>
          <c:val>
            <c:numRef>
              <c:f>2</c:f>
              <c:numCache>
                <c:formatCode>General</c:formatCode>
                <c:ptCount val="6"/>
                <c:pt idx="0">
                  <c:v>2790.3102127659599</c:v>
                </c:pt>
                <c:pt idx="1">
                  <c:v>1492.2689361702101</c:v>
                </c:pt>
                <c:pt idx="2">
                  <c:v>704.84936170212802</c:v>
                </c:pt>
                <c:pt idx="3">
                  <c:v>651.74170212766001</c:v>
                </c:pt>
                <c:pt idx="5">
                  <c:v>5639.1702127659601</c:v>
                </c:pt>
              </c:numCache>
            </c:numRef>
          </c:val>
          <c:extLst>
            <c:ext xmlns:c16="http://schemas.microsoft.com/office/drawing/2014/chart" uri="{C3380CC4-5D6E-409C-BE32-E72D297353CC}">
              <c16:uniqueId val="{00000002-B03E-4764-9970-6489C2298055}"/>
            </c:ext>
          </c:extLst>
        </c:ser>
        <c:ser>
          <c:idx val="3"/>
          <c:order val="3"/>
          <c:tx>
            <c:strRef>
              <c:f>label 3</c:f>
              <c:strCache>
                <c:ptCount val="1"/>
                <c:pt idx="0">
                  <c:v>Ahorro Total (USD/año)</c:v>
                </c:pt>
              </c:strCache>
            </c:strRef>
          </c:tx>
          <c:spPr>
            <a:solidFill>
              <a:srgbClr val="636363"/>
            </a:solidFill>
            <a:ln w="12600">
              <a:noFill/>
            </a:ln>
          </c:spPr>
          <c:invertIfNegative val="0"/>
          <c:dPt>
            <c:idx val="0"/>
            <c:invertIfNegative val="0"/>
            <c:bubble3D val="0"/>
            <c:extLst>
              <c:ext xmlns:c16="http://schemas.microsoft.com/office/drawing/2014/chart" uri="{C3380CC4-5D6E-409C-BE32-E72D297353CC}">
                <c16:uniqueId val="{00000003-B03E-4764-9970-6489C2298055}"/>
              </c:ext>
            </c:extLst>
          </c:dPt>
          <c:dPt>
            <c:idx val="1"/>
            <c:invertIfNegative val="0"/>
            <c:bubble3D val="0"/>
            <c:extLst>
              <c:ext xmlns:c16="http://schemas.microsoft.com/office/drawing/2014/chart" uri="{C3380CC4-5D6E-409C-BE32-E72D297353CC}">
                <c16:uniqueId val="{00000004-B03E-4764-9970-6489C2298055}"/>
              </c:ext>
            </c:extLst>
          </c:dPt>
          <c:dPt>
            <c:idx val="2"/>
            <c:invertIfNegative val="0"/>
            <c:bubble3D val="0"/>
            <c:extLst>
              <c:ext xmlns:c16="http://schemas.microsoft.com/office/drawing/2014/chart" uri="{C3380CC4-5D6E-409C-BE32-E72D297353CC}">
                <c16:uniqueId val="{00000005-B03E-4764-9970-6489C2298055}"/>
              </c:ext>
            </c:extLst>
          </c:dPt>
          <c:dPt>
            <c:idx val="3"/>
            <c:invertIfNegative val="0"/>
            <c:bubble3D val="0"/>
            <c:extLst>
              <c:ext xmlns:c16="http://schemas.microsoft.com/office/drawing/2014/chart" uri="{C3380CC4-5D6E-409C-BE32-E72D297353CC}">
                <c16:uniqueId val="{00000006-B03E-4764-9970-6489C2298055}"/>
              </c:ext>
            </c:extLst>
          </c:dPt>
          <c:dPt>
            <c:idx val="5"/>
            <c:invertIfNegative val="0"/>
            <c:bubble3D val="0"/>
            <c:extLst>
              <c:ext xmlns:c16="http://schemas.microsoft.com/office/drawing/2014/chart" uri="{C3380CC4-5D6E-409C-BE32-E72D297353CC}">
                <c16:uniqueId val="{00000007-B03E-4764-9970-6489C2298055}"/>
              </c:ext>
            </c:extLst>
          </c:dPt>
          <c:dLbls>
            <c:dLbl>
              <c:idx val="0"/>
              <c:layout>
                <c:manualLayout>
                  <c:x val="-1.89933523266857E-3"/>
                  <c:y val="-3.0123079732938299E-5"/>
                </c:manualLayout>
              </c:layout>
              <c:numFmt formatCode="0.00" sourceLinked="0"/>
              <c:spPr/>
              <c:txPr>
                <a:bodyPr wrap="square"/>
                <a:lstStyle/>
                <a:p>
                  <a:pPr>
                    <a:defRPr sz="900" b="0" u="none" strike="noStrike">
                      <a:solidFill>
                        <a:srgbClr val="404040"/>
                      </a:solidFill>
                      <a:uFillTx/>
                      <a:latin typeface="Calibri"/>
                    </a:defRPr>
                  </a:pPr>
                  <a:endParaRPr lang="es-ES"/>
                </a:p>
              </c:txPr>
              <c:dLblPos val="outEnd"/>
              <c:showLegendKey val="0"/>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3-B03E-4764-9970-6489C2298055}"/>
                </c:ext>
              </c:extLst>
            </c:dLbl>
            <c:dLbl>
              <c:idx val="1"/>
              <c:layout>
                <c:manualLayout>
                  <c:x val="-3.4820743680054698E-17"/>
                  <c:y val="3.9968570529862503E-3"/>
                </c:manualLayout>
              </c:layout>
              <c:numFmt formatCode="0.00" sourceLinked="0"/>
              <c:spPr/>
              <c:txPr>
                <a:bodyPr wrap="square"/>
                <a:lstStyle/>
                <a:p>
                  <a:pPr>
                    <a:defRPr sz="900" b="0" u="none" strike="noStrike">
                      <a:solidFill>
                        <a:srgbClr val="404040"/>
                      </a:solidFill>
                      <a:uFillTx/>
                      <a:latin typeface="Calibri"/>
                    </a:defRPr>
                  </a:pPr>
                  <a:endParaRPr lang="es-ES"/>
                </a:p>
              </c:txPr>
              <c:dLblPos val="outEnd"/>
              <c:showLegendKey val="0"/>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4-B03E-4764-9970-6489C2298055}"/>
                </c:ext>
              </c:extLst>
            </c:dLbl>
            <c:dLbl>
              <c:idx val="2"/>
              <c:layout>
                <c:manualLayout>
                  <c:x val="-1.89933523266857E-3"/>
                  <c:y val="1.9833669866266201E-3"/>
                </c:manualLayout>
              </c:layout>
              <c:numFmt formatCode="0.00" sourceLinked="0"/>
              <c:spPr/>
              <c:txPr>
                <a:bodyPr wrap="square"/>
                <a:lstStyle/>
                <a:p>
                  <a:pPr>
                    <a:defRPr sz="900" b="0" u="none" strike="noStrike">
                      <a:solidFill>
                        <a:srgbClr val="404040"/>
                      </a:solidFill>
                      <a:uFillTx/>
                      <a:latin typeface="Calibri"/>
                    </a:defRPr>
                  </a:pPr>
                  <a:endParaRPr lang="es-ES"/>
                </a:p>
              </c:txPr>
              <c:dLblPos val="outEnd"/>
              <c:showLegendKey val="0"/>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5-B03E-4764-9970-6489C2298055}"/>
                </c:ext>
              </c:extLst>
            </c:dLbl>
            <c:dLbl>
              <c:idx val="3"/>
              <c:layout>
                <c:manualLayout>
                  <c:x val="8.41160801906626E-3"/>
                  <c:y val="-4.9588059747829698E-3"/>
                </c:manualLayout>
              </c:layout>
              <c:numFmt formatCode="0.00" sourceLinked="0"/>
              <c:spPr/>
              <c:txPr>
                <a:bodyPr wrap="square"/>
                <a:lstStyle/>
                <a:p>
                  <a:pPr>
                    <a:defRPr sz="900" b="0" u="none" strike="noStrike">
                      <a:solidFill>
                        <a:srgbClr val="404040"/>
                      </a:solidFill>
                      <a:uFillTx/>
                      <a:latin typeface="Calibri"/>
                    </a:defRPr>
                  </a:pPr>
                  <a:endParaRPr lang="es-ES"/>
                </a:p>
              </c:txPr>
              <c:dLblPos val="outEnd"/>
              <c:showLegendKey val="0"/>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6-B03E-4764-9970-6489C2298055}"/>
                </c:ext>
              </c:extLst>
            </c:dLbl>
            <c:dLbl>
              <c:idx val="5"/>
              <c:layout>
                <c:manualLayout>
                  <c:x val="-6.9641487360109397E-17"/>
                  <c:y val="-2.0436131460925002E-3"/>
                </c:manualLayout>
              </c:layout>
              <c:numFmt formatCode="0.00" sourceLinked="0"/>
              <c:spPr/>
              <c:txPr>
                <a:bodyPr wrap="square"/>
                <a:lstStyle/>
                <a:p>
                  <a:pPr>
                    <a:defRPr sz="900" b="0" u="none" strike="noStrike">
                      <a:solidFill>
                        <a:srgbClr val="404040"/>
                      </a:solidFill>
                      <a:uFillTx/>
                      <a:latin typeface="Calibri"/>
                    </a:defRPr>
                  </a:pPr>
                  <a:endParaRPr lang="es-ES"/>
                </a:p>
              </c:txPr>
              <c:dLblPos val="outEnd"/>
              <c:showLegendKey val="0"/>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7-B03E-4764-9970-6489C2298055}"/>
                </c:ext>
              </c:extLst>
            </c:dLbl>
            <c:numFmt formatCode="0.00" sourceLinked="0"/>
            <c:spPr>
              <a:noFill/>
              <a:ln>
                <a:noFill/>
              </a:ln>
              <a:effectLst/>
            </c:spPr>
            <c:txPr>
              <a:bodyPr wrap="square"/>
              <a:lstStyle/>
              <a:p>
                <a:pPr>
                  <a:defRPr sz="900" b="0" u="none" strike="noStrike">
                    <a:solidFill>
                      <a:srgbClr val="404040"/>
                    </a:solidFill>
                    <a:uFillTx/>
                    <a:latin typeface="Calibri"/>
                  </a:defRPr>
                </a:pPr>
                <a:endParaRPr lang="es-ES"/>
              </a:p>
            </c:txPr>
            <c:dLblPos val="in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6"/>
                <c:pt idx="0">
                  <c:v>Pasteurización de la Leche</c:v>
                </c:pt>
                <c:pt idx="1">
                  <c:v>Producción de Yogurt de soya</c:v>
                </c:pt>
                <c:pt idx="2">
                  <c:v>Producción de Queso</c:v>
                </c:pt>
                <c:pt idx="3">
                  <c:v>Producción de Helado</c:v>
                </c:pt>
                <c:pt idx="4">
                  <c:v>Agua de Limpieza</c:v>
                </c:pt>
                <c:pt idx="5">
                  <c:v>Total</c:v>
                </c:pt>
              </c:strCache>
            </c:strRef>
          </c:cat>
          <c:val>
            <c:numRef>
              <c:f>3</c:f>
              <c:numCache>
                <c:formatCode>General</c:formatCode>
                <c:ptCount val="6"/>
                <c:pt idx="0">
                  <c:v>14164.3308510638</c:v>
                </c:pt>
                <c:pt idx="1">
                  <c:v>7555.3972127659599</c:v>
                </c:pt>
                <c:pt idx="2">
                  <c:v>3491.5029787233998</c:v>
                </c:pt>
                <c:pt idx="3">
                  <c:v>3283.1950000000002</c:v>
                </c:pt>
                <c:pt idx="4">
                  <c:v>427.29851063829801</c:v>
                </c:pt>
                <c:pt idx="5">
                  <c:v>28921.7245531915</c:v>
                </c:pt>
              </c:numCache>
            </c:numRef>
          </c:val>
          <c:extLst>
            <c:ext xmlns:c16="http://schemas.microsoft.com/office/drawing/2014/chart" uri="{C3380CC4-5D6E-409C-BE32-E72D297353CC}">
              <c16:uniqueId val="{00000008-B03E-4764-9970-6489C2298055}"/>
            </c:ext>
          </c:extLst>
        </c:ser>
        <c:dLbls>
          <c:showLegendKey val="0"/>
          <c:showVal val="0"/>
          <c:showCatName val="0"/>
          <c:showSerName val="0"/>
          <c:showPercent val="0"/>
          <c:showBubbleSize val="0"/>
        </c:dLbls>
        <c:gapWidth val="75"/>
        <c:overlap val="40"/>
        <c:axId val="35206091"/>
        <c:axId val="28716815"/>
      </c:barChart>
      <c:catAx>
        <c:axId val="35206091"/>
        <c:scaling>
          <c:orientation val="minMax"/>
        </c:scaling>
        <c:delete val="0"/>
        <c:axPos val="b"/>
        <c:numFmt formatCode="General" sourceLinked="0"/>
        <c:majorTickMark val="none"/>
        <c:minorTickMark val="none"/>
        <c:tickLblPos val="nextTo"/>
        <c:spPr>
          <a:ln w="9360">
            <a:solidFill>
              <a:srgbClr val="D9D9D9"/>
            </a:solidFill>
            <a:round/>
          </a:ln>
        </c:spPr>
        <c:txPr>
          <a:bodyPr/>
          <a:lstStyle/>
          <a:p>
            <a:pPr>
              <a:defRPr sz="900" b="0" u="none" strike="noStrike">
                <a:solidFill>
                  <a:srgbClr val="595959"/>
                </a:solidFill>
                <a:uFillTx/>
                <a:latin typeface="Calibri"/>
              </a:defRPr>
            </a:pPr>
            <a:endParaRPr lang="es-ES"/>
          </a:p>
        </c:txPr>
        <c:crossAx val="28716815"/>
        <c:crosses val="autoZero"/>
        <c:auto val="1"/>
        <c:lblAlgn val="ctr"/>
        <c:lblOffset val="100"/>
        <c:noMultiLvlLbl val="0"/>
      </c:catAx>
      <c:valAx>
        <c:axId val="28716815"/>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txPr>
          <a:bodyPr/>
          <a:lstStyle/>
          <a:p>
            <a:pPr>
              <a:defRPr sz="900" b="0" u="none" strike="noStrike">
                <a:solidFill>
                  <a:srgbClr val="595959"/>
                </a:solidFill>
                <a:uFillTx/>
                <a:latin typeface="Calibri"/>
              </a:defRPr>
            </a:pPr>
            <a:endParaRPr lang="es-ES"/>
          </a:p>
        </c:txPr>
        <c:crossAx val="35206091"/>
        <c:crosses val="autoZero"/>
        <c:crossBetween val="between"/>
      </c:valAx>
      <c:spPr>
        <a:noFill/>
        <a:ln w="0">
          <a:noFill/>
        </a:ln>
      </c:spPr>
    </c:plotArea>
    <c:legend>
      <c:legendPos val="r"/>
      <c:overlay val="0"/>
      <c:spPr>
        <a:noFill/>
        <a:ln w="0">
          <a:noFill/>
        </a:ln>
      </c:spPr>
      <c:txPr>
        <a:bodyPr/>
        <a:lstStyle/>
        <a:p>
          <a:pPr>
            <a:defRPr sz="900" b="0" u="none" strike="noStrike">
              <a:solidFill>
                <a:srgbClr val="595959"/>
              </a:solidFill>
              <a:uFillTx/>
              <a:latin typeface="Calibri"/>
            </a:defRPr>
          </a:pPr>
          <a:endParaRPr lang="es-ES"/>
        </a:p>
      </c:txPr>
    </c:legend>
    <c:plotVisOnly val="1"/>
    <c:dispBlanksAs val="gap"/>
    <c:showDLblsOverMax val="1"/>
  </c:chart>
  <c:spPr>
    <a:solidFill>
      <a:srgbClr val="FFFFFF"/>
    </a:solidFill>
    <a:ln w="9360">
      <a:solidFill>
        <a:srgbClr val="D9D9D9"/>
      </a:solidFill>
      <a:round/>
    </a:ln>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2441963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2176162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3778109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0816B2F-BDC7-41D5-857F-BC397D13453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2091459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0816B2F-BDC7-41D5-857F-BC397D134537}" type="datetimeFigureOut">
              <a:rPr lang="es-ES" smtClean="0"/>
              <a:t>13/10/2026</a:t>
            </a:fld>
            <a:endParaRPr lang="es-ES"/>
          </a:p>
        </p:txBody>
      </p:sp>
      <p:sp>
        <p:nvSpPr>
          <p:cNvPr id="8" name="Footer Placeholder 7"/>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3088445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0816B2F-BDC7-41D5-857F-BC397D134537}" type="datetimeFigureOut">
              <a:rPr lang="es-ES" smtClean="0"/>
              <a:t>13/10/2026</a:t>
            </a:fld>
            <a:endParaRPr lang="es-ES"/>
          </a:p>
        </p:txBody>
      </p:sp>
      <p:sp>
        <p:nvSpPr>
          <p:cNvPr id="4" name="Footer Placeholder 3"/>
          <p:cNvSpPr>
            <a:spLocks noGrp="1"/>
          </p:cNvSpPr>
          <p:nvPr>
            <p:ph type="ftr" sz="quarter" idx="11"/>
          </p:nvPr>
        </p:nvSpPr>
        <p:spPr/>
        <p:txBody>
          <a:bodyPr/>
          <a:lstStyle/>
          <a:p>
            <a:endParaRPr lang="es-E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83170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16B2F-BDC7-41D5-857F-BC397D134537}" type="datetimeFigureOut">
              <a:rPr lang="es-ES" smtClean="0"/>
              <a:t>13/10/2026</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188555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0816B2F-BDC7-41D5-857F-BC397D13453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260039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0816B2F-BDC7-41D5-857F-BC397D13453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1353945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4283856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F65E786-4769-4D71-9690-C3847C9C96CB}" type="slidenum">
              <a:rPr lang="es-ES" smtClean="0"/>
              <a:t>‹Nº›</a:t>
            </a:fld>
            <a:endParaRPr lang="es-E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39341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80816B2F-BDC7-41D5-857F-BC397D13453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3844483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80816B2F-BDC7-41D5-857F-BC397D13453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65E786-4769-4D71-9690-C3847C9C96CB}" type="slidenum">
              <a:rPr lang="es-ES" smtClean="0"/>
              <a:t>‹Nº›</a:t>
            </a:fld>
            <a:endParaRPr lang="es-E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3308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80816B2F-BDC7-41D5-857F-BC397D13453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2826656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689629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0816B2F-BDC7-41D5-857F-BC397D13453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65E786-4769-4D71-9690-C3847C9C96CB}" type="slidenum">
              <a:rPr lang="es-ES" smtClean="0"/>
              <a:t>‹Nº›</a:t>
            </a:fld>
            <a:endParaRPr lang="es-ES"/>
          </a:p>
        </p:txBody>
      </p:sp>
    </p:spTree>
    <p:extLst>
      <p:ext uri="{BB962C8B-B14F-4D97-AF65-F5344CB8AC3E}">
        <p14:creationId xmlns:p14="http://schemas.microsoft.com/office/powerpoint/2010/main" val="1394559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0816B2F-BDC7-41D5-857F-BC397D134537}" type="datetimeFigureOut">
              <a:rPr lang="es-ES" smtClean="0"/>
              <a:t>13/10/2026</a:t>
            </a:fld>
            <a:endParaRPr lang="es-E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F65E786-4769-4D71-9690-C3847C9C96CB}" type="slidenum">
              <a:rPr lang="es-ES" smtClean="0"/>
              <a:t>‹Nº›</a:t>
            </a:fld>
            <a:endParaRPr lang="es-ES"/>
          </a:p>
        </p:txBody>
      </p:sp>
    </p:spTree>
    <p:extLst>
      <p:ext uri="{BB962C8B-B14F-4D97-AF65-F5344CB8AC3E}">
        <p14:creationId xmlns:p14="http://schemas.microsoft.com/office/powerpoint/2010/main" val="4290301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C8CE47-88FB-40AE-3C33-DF5177352314}"/>
              </a:ext>
            </a:extLst>
          </p:cNvPr>
          <p:cNvSpPr>
            <a:spLocks noGrp="1"/>
          </p:cNvSpPr>
          <p:nvPr>
            <p:ph type="ctrTitle"/>
          </p:nvPr>
        </p:nvSpPr>
        <p:spPr>
          <a:xfrm>
            <a:off x="2144889" y="338667"/>
            <a:ext cx="9787467" cy="4188177"/>
          </a:xfrm>
        </p:spPr>
        <p:txBody>
          <a:bodyPr>
            <a:normAutofit/>
          </a:bodyPr>
          <a:lstStyle/>
          <a:p>
            <a:r>
              <a:rPr lang="es-ES" sz="2800" b="1" dirty="0"/>
              <a:t>IV. Convención Científica Internacional de la Universidad de Cienfuegos</a:t>
            </a:r>
            <a:br>
              <a:rPr lang="es-ES" sz="2800" b="1" dirty="0"/>
            </a:br>
            <a:br>
              <a:rPr lang="es-ES" sz="2800" dirty="0"/>
            </a:br>
            <a:r>
              <a:rPr lang="es-ES" sz="2800" b="1" dirty="0"/>
              <a:t>DISMINUCIÓN DE CONSUMOS DE AGUA UTILIZANDO HEUCARÍSTICAMENTE LA CIENCIA Y LA TÉCNICA EN FABRICA DE PRODUCTOS LÁCTEOS ¨LA VILLAREÑA¨.</a:t>
            </a:r>
            <a:br>
              <a:rPr lang="es-ES" sz="2800" b="1" dirty="0"/>
            </a:br>
            <a:br>
              <a:rPr lang="es-ES" sz="2800" b="1" dirty="0"/>
            </a:br>
            <a:r>
              <a:rPr lang="es-ES" sz="2800" b="1" dirty="0"/>
              <a:t>Gestión del conocimiento y la innovación para el desarrollo local</a:t>
            </a:r>
          </a:p>
        </p:txBody>
      </p:sp>
      <p:sp>
        <p:nvSpPr>
          <p:cNvPr id="3" name="Subtítulo 2">
            <a:extLst>
              <a:ext uri="{FF2B5EF4-FFF2-40B4-BE49-F238E27FC236}">
                <a16:creationId xmlns:a16="http://schemas.microsoft.com/office/drawing/2014/main" id="{EBE62342-239B-973D-48B2-02C7516F913E}"/>
              </a:ext>
            </a:extLst>
          </p:cNvPr>
          <p:cNvSpPr>
            <a:spLocks noGrp="1"/>
          </p:cNvSpPr>
          <p:nvPr>
            <p:ph type="subTitle" idx="1"/>
          </p:nvPr>
        </p:nvSpPr>
        <p:spPr>
          <a:xfrm>
            <a:off x="2580922" y="5336179"/>
            <a:ext cx="8915399" cy="1521821"/>
          </a:xfrm>
        </p:spPr>
        <p:txBody>
          <a:bodyPr>
            <a:normAutofit lnSpcReduction="10000"/>
          </a:bodyPr>
          <a:lstStyle/>
          <a:p>
            <a:r>
              <a:rPr lang="es-ES" dirty="0"/>
              <a:t>Autores: Dianeya Morales Arboláez.</a:t>
            </a:r>
          </a:p>
          <a:p>
            <a:r>
              <a:rPr lang="es-ES" dirty="0"/>
              <a:t>               </a:t>
            </a:r>
            <a:r>
              <a:rPr lang="es-ES_tradnl" dirty="0"/>
              <a:t>Amaury Pérez Martínez.</a:t>
            </a:r>
          </a:p>
          <a:p>
            <a:r>
              <a:rPr lang="es-ES_tradnl" dirty="0"/>
              <a:t>               </a:t>
            </a:r>
            <a:r>
              <a:rPr lang="es-US" dirty="0"/>
              <a:t>Diana N. Concepción </a:t>
            </a:r>
            <a:r>
              <a:rPr lang="es-US" dirty="0" err="1"/>
              <a:t>Yoledo</a:t>
            </a:r>
            <a:endParaRPr lang="es-US" dirty="0"/>
          </a:p>
          <a:p>
            <a:r>
              <a:rPr lang="es-ES" dirty="0"/>
              <a:t>               Erenio González Suárez</a:t>
            </a:r>
          </a:p>
        </p:txBody>
      </p:sp>
    </p:spTree>
    <p:extLst>
      <p:ext uri="{BB962C8B-B14F-4D97-AF65-F5344CB8AC3E}">
        <p14:creationId xmlns:p14="http://schemas.microsoft.com/office/powerpoint/2010/main" val="3565268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66409D-6200-9627-99A9-E2F4B7E7033B}"/>
              </a:ext>
            </a:extLst>
          </p:cNvPr>
          <p:cNvSpPr>
            <a:spLocks noGrp="1"/>
          </p:cNvSpPr>
          <p:nvPr>
            <p:ph type="title"/>
          </p:nvPr>
        </p:nvSpPr>
        <p:spPr/>
        <p:txBody>
          <a:bodyPr/>
          <a:lstStyle/>
          <a:p>
            <a:r>
              <a:rPr lang="es-ES" b="1" dirty="0"/>
              <a:t>Introducción</a:t>
            </a:r>
          </a:p>
        </p:txBody>
      </p:sp>
      <p:sp>
        <p:nvSpPr>
          <p:cNvPr id="3" name="Marcador de contenido 2">
            <a:extLst>
              <a:ext uri="{FF2B5EF4-FFF2-40B4-BE49-F238E27FC236}">
                <a16:creationId xmlns:a16="http://schemas.microsoft.com/office/drawing/2014/main" id="{00C1E93C-5716-C174-7614-2210CDD6913B}"/>
              </a:ext>
            </a:extLst>
          </p:cNvPr>
          <p:cNvSpPr>
            <a:spLocks noGrp="1"/>
          </p:cNvSpPr>
          <p:nvPr>
            <p:ph idx="1"/>
          </p:nvPr>
        </p:nvSpPr>
        <p:spPr/>
        <p:txBody>
          <a:bodyPr>
            <a:normAutofit/>
          </a:bodyPr>
          <a:lstStyle/>
          <a:p>
            <a:r>
              <a:rPr lang="es-ES" sz="2400" dirty="0"/>
              <a:t>La Empresa de Productos Lácteos “La Villareña” en Santa Clara, se encarga del abastecimiento de leche procesada a todos los municipios en la región central, como principal función social. </a:t>
            </a:r>
          </a:p>
          <a:p>
            <a:r>
              <a:rPr lang="es-ES" sz="2400" dirty="0"/>
              <a:t>El equipamiento tecnológico de la entidad es obsoleto, lo cual se debe al déficit de financiamiento para inversiones que se ha presentado. La empresa manifiesta una necesidad de empleo de agua para satisfacer la capacidad productiva. </a:t>
            </a:r>
          </a:p>
        </p:txBody>
      </p:sp>
    </p:spTree>
    <p:extLst>
      <p:ext uri="{BB962C8B-B14F-4D97-AF65-F5344CB8AC3E}">
        <p14:creationId xmlns:p14="http://schemas.microsoft.com/office/powerpoint/2010/main" val="3323323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7C607A-2AA8-09E8-8AA1-706FE787BDA3}"/>
              </a:ext>
            </a:extLst>
          </p:cNvPr>
          <p:cNvSpPr>
            <a:spLocks noGrp="1"/>
          </p:cNvSpPr>
          <p:nvPr>
            <p:ph type="title"/>
          </p:nvPr>
        </p:nvSpPr>
        <p:spPr/>
        <p:txBody>
          <a:bodyPr/>
          <a:lstStyle/>
          <a:p>
            <a:r>
              <a:rPr lang="es-ES" b="1" dirty="0"/>
              <a:t>Introducción</a:t>
            </a:r>
          </a:p>
        </p:txBody>
      </p:sp>
      <p:sp>
        <p:nvSpPr>
          <p:cNvPr id="3" name="Marcador de contenido 2">
            <a:extLst>
              <a:ext uri="{FF2B5EF4-FFF2-40B4-BE49-F238E27FC236}">
                <a16:creationId xmlns:a16="http://schemas.microsoft.com/office/drawing/2014/main" id="{DC1CFEEC-9401-C4FA-FB33-53755F216B08}"/>
              </a:ext>
            </a:extLst>
          </p:cNvPr>
          <p:cNvSpPr>
            <a:spLocks noGrp="1"/>
          </p:cNvSpPr>
          <p:nvPr>
            <p:ph idx="1"/>
          </p:nvPr>
        </p:nvSpPr>
        <p:spPr/>
        <p:txBody>
          <a:bodyPr>
            <a:normAutofit/>
          </a:bodyPr>
          <a:lstStyle/>
          <a:p>
            <a:r>
              <a:rPr lang="es-ES" sz="2400" dirty="0"/>
              <a:t>El objetivo principal de este trabajo es minimizar el consumo del agua potable, para contribuir a un funcionamiento eficiente en la fábrica y que no perjudique al entorno social de la instalación. </a:t>
            </a:r>
          </a:p>
          <a:p>
            <a:r>
              <a:rPr lang="es-ES" sz="2400" dirty="0"/>
              <a:t>En el trabajo se abordan temas de la economía circular, donde se aborda la relación que existe entre los beneficios económicos y la protección del medio ambiente, lo cual influye en el desarrollo sostenible.</a:t>
            </a:r>
          </a:p>
        </p:txBody>
      </p:sp>
    </p:spTree>
    <p:extLst>
      <p:ext uri="{BB962C8B-B14F-4D97-AF65-F5344CB8AC3E}">
        <p14:creationId xmlns:p14="http://schemas.microsoft.com/office/powerpoint/2010/main" val="2689334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5332A-311B-DDD6-635E-89C8A8FE0141}"/>
              </a:ext>
            </a:extLst>
          </p:cNvPr>
          <p:cNvSpPr>
            <a:spLocks noGrp="1"/>
          </p:cNvSpPr>
          <p:nvPr>
            <p:ph type="title"/>
          </p:nvPr>
        </p:nvSpPr>
        <p:spPr/>
        <p:txBody>
          <a:bodyPr/>
          <a:lstStyle/>
          <a:p>
            <a:r>
              <a:rPr lang="es-US" b="1" dirty="0"/>
              <a:t>Materiales y Métodos</a:t>
            </a:r>
          </a:p>
        </p:txBody>
      </p:sp>
      <p:sp>
        <p:nvSpPr>
          <p:cNvPr id="3" name="Marcador de contenido 2">
            <a:extLst>
              <a:ext uri="{FF2B5EF4-FFF2-40B4-BE49-F238E27FC236}">
                <a16:creationId xmlns:a16="http://schemas.microsoft.com/office/drawing/2014/main" id="{862BAC0E-B406-1BC0-A3B2-DA7310357E38}"/>
              </a:ext>
            </a:extLst>
          </p:cNvPr>
          <p:cNvSpPr>
            <a:spLocks noGrp="1"/>
          </p:cNvSpPr>
          <p:nvPr>
            <p:ph idx="1"/>
          </p:nvPr>
        </p:nvSpPr>
        <p:spPr>
          <a:xfrm>
            <a:off x="1442720" y="1503680"/>
            <a:ext cx="10495280" cy="5161280"/>
          </a:xfrm>
        </p:spPr>
        <p:txBody>
          <a:bodyPr>
            <a:normAutofit/>
          </a:bodyPr>
          <a:lstStyle/>
          <a:p>
            <a:r>
              <a:rPr lang="es-US" sz="2400" b="1" dirty="0"/>
              <a:t>Consumos de agua.</a:t>
            </a:r>
          </a:p>
          <a:p>
            <a:pPr marL="0" indent="0">
              <a:buNone/>
            </a:pPr>
            <a:r>
              <a:rPr lang="es-ES" sz="2400" dirty="0"/>
              <a:t>Se obtuvieron empleando el </a:t>
            </a:r>
            <a:r>
              <a:rPr lang="es-ES" sz="2400" b="1" dirty="0"/>
              <a:t>índice de consumo de agua</a:t>
            </a:r>
            <a:r>
              <a:rPr lang="es-ES" sz="2400" dirty="0"/>
              <a:t>, basado en la Resolución No. 17 /2020. (INRH.2020) </a:t>
            </a:r>
          </a:p>
          <a:p>
            <a:pPr marL="0" indent="0">
              <a:buNone/>
            </a:pPr>
            <a:r>
              <a:rPr lang="es-US" sz="2400" dirty="0"/>
              <a:t>Consumo de agua = Índice de consumo x Actividad </a:t>
            </a:r>
          </a:p>
          <a:p>
            <a:pPr marL="0" indent="0">
              <a:buNone/>
            </a:pPr>
            <a:r>
              <a:rPr lang="es-ES" sz="2400" dirty="0"/>
              <a:t>El Principio de Conservación de la Energía se aplica de forma similar al de la masa, según </a:t>
            </a:r>
            <a:r>
              <a:rPr lang="es-ES" sz="2400" dirty="0" err="1"/>
              <a:t>Henley</a:t>
            </a:r>
            <a:r>
              <a:rPr lang="es-ES" sz="2400" dirty="0"/>
              <a:t> y Bieber (1959).</a:t>
            </a:r>
            <a:endParaRPr lang="es-US" sz="2400" dirty="0"/>
          </a:p>
          <a:p>
            <a:pPr marL="0" indent="0">
              <a:buNone/>
            </a:pPr>
            <a:r>
              <a:rPr lang="es-US" sz="2400" b="1" dirty="0"/>
              <a:t>Balance de masa.</a:t>
            </a:r>
          </a:p>
          <a:p>
            <a:pPr marL="0" indent="0">
              <a:buNone/>
            </a:pPr>
            <a:r>
              <a:rPr lang="es-US" sz="2400" dirty="0"/>
              <a:t>masa(</a:t>
            </a:r>
            <a:r>
              <a:rPr lang="es-US" sz="2400" dirty="0" err="1"/>
              <a:t>Acum</a:t>
            </a:r>
            <a:r>
              <a:rPr lang="es-US" sz="2400" dirty="0"/>
              <a:t>) = masa(</a:t>
            </a:r>
            <a:r>
              <a:rPr lang="es-US" sz="2400" dirty="0" err="1"/>
              <a:t>Ent</a:t>
            </a:r>
            <a:r>
              <a:rPr lang="es-US" sz="2400" dirty="0"/>
              <a:t>) - masa(Sal) + masa(</a:t>
            </a:r>
            <a:r>
              <a:rPr lang="es-US" sz="2400" dirty="0" err="1"/>
              <a:t>Gener</a:t>
            </a:r>
            <a:r>
              <a:rPr lang="es-US" sz="2400" dirty="0"/>
              <a:t>) - masa(</a:t>
            </a:r>
            <a:r>
              <a:rPr lang="es-US" sz="2400" dirty="0" err="1"/>
              <a:t>Cons</a:t>
            </a:r>
            <a:r>
              <a:rPr lang="es-US" sz="2400" dirty="0"/>
              <a:t>) </a:t>
            </a:r>
            <a:r>
              <a:rPr lang="es-US" sz="2400" b="1" dirty="0"/>
              <a:t>Balance de energía.</a:t>
            </a:r>
          </a:p>
          <a:p>
            <a:pPr marL="0" indent="0">
              <a:buNone/>
            </a:pPr>
            <a:r>
              <a:rPr lang="es-US" sz="2400" dirty="0"/>
              <a:t>Primera Ley de la Termodinámica. </a:t>
            </a:r>
          </a:p>
          <a:p>
            <a:pPr marL="0" indent="0">
              <a:buNone/>
            </a:pPr>
            <a:r>
              <a:rPr lang="es-US" sz="2400" dirty="0"/>
              <a:t>∆𝐸  = −∆(𝐻  + 𝐸c  + 𝐸p + ...) +𝑄 –𝑊  −∆𝐻r </a:t>
            </a:r>
          </a:p>
        </p:txBody>
      </p:sp>
    </p:spTree>
    <p:extLst>
      <p:ext uri="{BB962C8B-B14F-4D97-AF65-F5344CB8AC3E}">
        <p14:creationId xmlns:p14="http://schemas.microsoft.com/office/powerpoint/2010/main" val="3415697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CDED6-FFAE-0EBF-D116-B6E673C1C0E5}"/>
              </a:ext>
            </a:extLst>
          </p:cNvPr>
          <p:cNvSpPr>
            <a:spLocks noGrp="1"/>
          </p:cNvSpPr>
          <p:nvPr>
            <p:ph type="title"/>
          </p:nvPr>
        </p:nvSpPr>
        <p:spPr>
          <a:xfrm>
            <a:off x="2511645" y="197390"/>
            <a:ext cx="8911687" cy="1280890"/>
          </a:xfrm>
        </p:spPr>
        <p:txBody>
          <a:bodyPr/>
          <a:lstStyle/>
          <a:p>
            <a:r>
              <a:rPr lang="es-US" b="1" dirty="0"/>
              <a:t>Materiales y Métodos</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C87DD9F3-95AA-C0B0-383C-75B71AF76A16}"/>
                  </a:ext>
                </a:extLst>
              </p:cNvPr>
              <p:cNvSpPr>
                <a:spLocks noGrp="1"/>
              </p:cNvSpPr>
              <p:nvPr>
                <p:ph idx="1"/>
              </p:nvPr>
            </p:nvSpPr>
            <p:spPr>
              <a:xfrm>
                <a:off x="1898332" y="919480"/>
                <a:ext cx="10181908" cy="5741130"/>
              </a:xfrm>
            </p:spPr>
            <p:txBody>
              <a:bodyPr>
                <a:normAutofit/>
              </a:bodyPr>
              <a:lstStyle/>
              <a:p>
                <a:pPr marL="0" indent="0">
                  <a:buNone/>
                </a:pPr>
                <a:r>
                  <a:rPr lang="es-ES" sz="2400" dirty="0"/>
                  <a:t>El </a:t>
                </a:r>
                <a:r>
                  <a:rPr lang="es-ES" sz="2400" b="1" dirty="0"/>
                  <a:t>método volumétrico</a:t>
                </a:r>
                <a:r>
                  <a:rPr lang="es-ES" sz="2400" dirty="0"/>
                  <a:t>, (Pedrosa;2018) permitió obtener consumos de agua en la limpieza por líneas de producción. </a:t>
                </a:r>
              </a:p>
              <a:p>
                <a:pPr marL="0" indent="0">
                  <a:buNone/>
                </a:pPr>
                <a:r>
                  <a:rPr lang="es-ES" sz="2400" dirty="0"/>
                  <a:t>Q = V/t </a:t>
                </a:r>
              </a:p>
              <a:p>
                <a:r>
                  <a:rPr lang="es-ES" sz="2400" b="1" dirty="0"/>
                  <a:t>Recuperación de condensado.</a:t>
                </a:r>
              </a:p>
              <a:p>
                <a:pPr marL="0" indent="0">
                  <a:buNone/>
                </a:pPr>
                <a:r>
                  <a:rPr lang="es-ES" sz="2400" dirty="0"/>
                  <a:t>Q = </a:t>
                </a:r>
                <a:r>
                  <a:rPr lang="es-ES" sz="2400" dirty="0" err="1"/>
                  <a:t>mv</a:t>
                </a:r>
                <a:r>
                  <a:rPr lang="es-ES" sz="2400" dirty="0"/>
                  <a:t> x λ </a:t>
                </a:r>
              </a:p>
              <a:p>
                <a:pPr marL="0" marR="0" algn="just">
                  <a:lnSpc>
                    <a:spcPct val="115000"/>
                  </a:lnSpc>
                  <a:spcBef>
                    <a:spcPts val="0"/>
                  </a:spcBef>
                  <a:spcAft>
                    <a:spcPts val="0"/>
                  </a:spcAft>
                </a:pPr>
                <a:r>
                  <a:rPr lang="es-US" sz="2400" b="1" dirty="0"/>
                  <a:t>Cálculo de carga de bombeo.</a:t>
                </a:r>
              </a:p>
              <a:p>
                <a:pPr marL="0" marR="0" indent="0" algn="just">
                  <a:lnSpc>
                    <a:spcPct val="115000"/>
                  </a:lnSpc>
                  <a:spcBef>
                    <a:spcPts val="0"/>
                  </a:spcBef>
                  <a:spcAft>
                    <a:spcPts val="0"/>
                  </a:spcAft>
                  <a:buNone/>
                  <a:tabLst>
                    <a:tab pos="2685415" algn="l"/>
                  </a:tabLst>
                </a:pPr>
                <a:r>
                  <a:rPr lang="es-US" sz="2400" dirty="0"/>
                  <a:t>Según (</a:t>
                </a:r>
                <a:r>
                  <a:rPr lang="es-US" sz="2400" dirty="0" err="1"/>
                  <a:t>Mott</a:t>
                </a:r>
                <a:r>
                  <a:rPr lang="es-US" sz="2400" dirty="0"/>
                  <a:t> y Untener,2015):	</a:t>
                </a:r>
              </a:p>
              <a:p>
                <a:pPr marL="0" indent="0">
                  <a:buNone/>
                </a:pPr>
                <a14:m>
                  <m:oMath xmlns:m="http://schemas.openxmlformats.org/officeDocument/2006/math">
                    <m:f>
                      <m:fPr>
                        <m:ctrlPr>
                          <a:rPr lang="es-US" sz="2400" i="1">
                            <a:effectLst/>
                            <a:latin typeface="Cambria Math" panose="02040503050406030204" pitchFamily="18" charset="0"/>
                          </a:rPr>
                        </m:ctrlPr>
                      </m:fPr>
                      <m:num>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𝑃</m:t>
                            </m:r>
                          </m:e>
                          <m:sub>
                            <m:r>
                              <a:rPr lang="es-US" sz="2400" i="1">
                                <a:effectLst/>
                                <a:latin typeface="Cambria Math" panose="02040503050406030204" pitchFamily="18" charset="0"/>
                                <a:ea typeface="Aptos" panose="020B0004020202020204" pitchFamily="34" charset="0"/>
                                <a:cs typeface="Aptos" panose="020B0004020202020204" pitchFamily="34" charset="0"/>
                              </a:rPr>
                              <m:t>1</m:t>
                            </m:r>
                          </m:sub>
                        </m:sSub>
                      </m:num>
                      <m:den>
                        <m:r>
                          <a:rPr lang="es-US" sz="2400" i="1">
                            <a:effectLst/>
                            <a:latin typeface="Cambria Math" panose="02040503050406030204" pitchFamily="18" charset="0"/>
                            <a:ea typeface="Aptos" panose="020B0004020202020204" pitchFamily="34" charset="0"/>
                            <a:cs typeface="Aptos" panose="020B0004020202020204" pitchFamily="34" charset="0"/>
                          </a:rPr>
                          <m:t>𝛾</m:t>
                        </m:r>
                      </m:den>
                    </m:f>
                    <m:r>
                      <m:rPr>
                        <m:lit/>
                        <m:nor/>
                      </m:rPr>
                      <a:rPr lang="es-US" sz="2400">
                        <a:effectLst/>
                        <a:latin typeface="Aptos" panose="020B0004020202020204" pitchFamily="34" charset="0"/>
                        <a:ea typeface="Aptos" panose="020B0004020202020204" pitchFamily="34" charset="0"/>
                        <a:cs typeface="Aptos" panose="020B0004020202020204" pitchFamily="34" charset="0"/>
                      </a:rPr>
                      <m:t>+</m:t>
                    </m:r>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𝑧</m:t>
                        </m:r>
                      </m:e>
                      <m:sub>
                        <m:r>
                          <a:rPr lang="es-US" sz="2400" i="1">
                            <a:effectLst/>
                            <a:latin typeface="Cambria Math" panose="02040503050406030204" pitchFamily="18" charset="0"/>
                            <a:ea typeface="Aptos" panose="020B0004020202020204" pitchFamily="34" charset="0"/>
                            <a:cs typeface="Aptos" panose="020B0004020202020204" pitchFamily="34" charset="0"/>
                          </a:rPr>
                          <m:t>1</m:t>
                        </m:r>
                      </m:sub>
                    </m:sSub>
                    <m:f>
                      <m:fPr>
                        <m:ctrlPr>
                          <a:rPr lang="es-US" sz="2400" i="1">
                            <a:effectLst/>
                            <a:latin typeface="Cambria Math" panose="02040503050406030204" pitchFamily="18" charset="0"/>
                          </a:rPr>
                        </m:ctrlPr>
                      </m:fPr>
                      <m:num>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𝑣</m:t>
                            </m:r>
                          </m:e>
                          <m:sub>
                            <m:r>
                              <a:rPr lang="es-US" sz="2400" i="1">
                                <a:effectLst/>
                                <a:latin typeface="Cambria Math" panose="02040503050406030204" pitchFamily="18" charset="0"/>
                                <a:ea typeface="Aptos" panose="020B0004020202020204" pitchFamily="34" charset="0"/>
                                <a:cs typeface="Aptos" panose="020B0004020202020204" pitchFamily="34" charset="0"/>
                              </a:rPr>
                              <m:t>1</m:t>
                            </m:r>
                          </m:sub>
                        </m:sSub>
                      </m:num>
                      <m:den>
                        <m:r>
                          <a:rPr lang="es-US" sz="2400" i="1">
                            <a:effectLst/>
                            <a:latin typeface="Cambria Math" panose="02040503050406030204" pitchFamily="18" charset="0"/>
                            <a:ea typeface="Aptos" panose="020B0004020202020204" pitchFamily="34" charset="0"/>
                            <a:cs typeface="Aptos" panose="020B0004020202020204" pitchFamily="34" charset="0"/>
                          </a:rPr>
                          <m:t>2</m:t>
                        </m:r>
                        <m:r>
                          <a:rPr lang="es-US" sz="2400" i="1">
                            <a:effectLst/>
                            <a:latin typeface="Cambria Math" panose="02040503050406030204" pitchFamily="18" charset="0"/>
                            <a:ea typeface="Aptos" panose="020B0004020202020204" pitchFamily="34" charset="0"/>
                            <a:cs typeface="Aptos" panose="020B0004020202020204" pitchFamily="34" charset="0"/>
                          </a:rPr>
                          <m:t>𝑔</m:t>
                        </m:r>
                      </m:den>
                    </m:f>
                    <m:r>
                      <m:rPr>
                        <m:lit/>
                        <m:nor/>
                      </m:rPr>
                      <a:rPr lang="es-US" sz="2400">
                        <a:effectLst/>
                        <a:latin typeface="Aptos" panose="020B0004020202020204" pitchFamily="34" charset="0"/>
                        <a:ea typeface="Aptos" panose="020B0004020202020204" pitchFamily="34" charset="0"/>
                        <a:cs typeface="Aptos" panose="020B0004020202020204" pitchFamily="34" charset="0"/>
                      </a:rPr>
                      <m:t>+</m:t>
                    </m:r>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𝐻</m:t>
                        </m:r>
                      </m:e>
                      <m:sub>
                        <m:r>
                          <a:rPr lang="es-US" sz="2400" i="1">
                            <a:effectLst/>
                            <a:latin typeface="Cambria Math" panose="02040503050406030204" pitchFamily="18" charset="0"/>
                            <a:ea typeface="Aptos" panose="020B0004020202020204" pitchFamily="34" charset="0"/>
                            <a:cs typeface="Aptos" panose="020B0004020202020204" pitchFamily="34" charset="0"/>
                          </a:rPr>
                          <m:t>𝐵</m:t>
                        </m:r>
                      </m:sub>
                    </m:sSub>
                    <m:r>
                      <m:rPr>
                        <m:lit/>
                        <m:nor/>
                      </m:rPr>
                      <a:rPr lang="es-US" sz="2400" i="1">
                        <a:effectLst/>
                        <a:latin typeface="Aptos" panose="020B0004020202020204" pitchFamily="34" charset="0"/>
                        <a:ea typeface="Aptos" panose="020B0004020202020204" pitchFamily="34" charset="0"/>
                        <a:cs typeface="Aptos" panose="020B0004020202020204" pitchFamily="34" charset="0"/>
                      </a:rPr>
                      <m:t>−</m:t>
                    </m:r>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h</m:t>
                        </m:r>
                      </m:e>
                      <m:sub>
                        <m:r>
                          <a:rPr lang="es-US" sz="2400" i="1">
                            <a:effectLst/>
                            <a:latin typeface="Cambria Math" panose="02040503050406030204" pitchFamily="18" charset="0"/>
                            <a:ea typeface="Aptos" panose="020B0004020202020204" pitchFamily="34" charset="0"/>
                            <a:cs typeface="Aptos" panose="020B0004020202020204" pitchFamily="34" charset="0"/>
                          </a:rPr>
                          <m:t>𝑎</m:t>
                        </m:r>
                      </m:sub>
                    </m:sSub>
                    <m:r>
                      <m:rPr>
                        <m:lit/>
                        <m:nor/>
                      </m:rPr>
                      <a:rPr lang="es-US" sz="2400" i="1">
                        <a:effectLst/>
                        <a:latin typeface="Aptos" panose="020B0004020202020204" pitchFamily="34" charset="0"/>
                        <a:ea typeface="Aptos" panose="020B0004020202020204" pitchFamily="34" charset="0"/>
                        <a:cs typeface="Aptos" panose="020B0004020202020204" pitchFamily="34" charset="0"/>
                      </a:rPr>
                      <m:t>−</m:t>
                    </m:r>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h</m:t>
                        </m:r>
                      </m:e>
                      <m:sub>
                        <m:r>
                          <a:rPr lang="es-US" sz="2400" i="1">
                            <a:effectLst/>
                            <a:latin typeface="Cambria Math" panose="02040503050406030204" pitchFamily="18" charset="0"/>
                            <a:ea typeface="Aptos" panose="020B0004020202020204" pitchFamily="34" charset="0"/>
                            <a:cs typeface="Aptos" panose="020B0004020202020204" pitchFamily="34" charset="0"/>
                          </a:rPr>
                          <m:t>𝑓</m:t>
                        </m:r>
                      </m:sub>
                    </m:sSub>
                    <m:r>
                      <m:rPr>
                        <m:lit/>
                        <m:nor/>
                      </m:rPr>
                      <a:rPr lang="es-US" sz="2400">
                        <a:effectLst/>
                        <a:latin typeface="Aptos" panose="020B0004020202020204" pitchFamily="34" charset="0"/>
                        <a:ea typeface="Aptos" panose="020B0004020202020204" pitchFamily="34" charset="0"/>
                        <a:cs typeface="Aptos" panose="020B0004020202020204" pitchFamily="34" charset="0"/>
                      </a:rPr>
                      <m:t>=</m:t>
                    </m:r>
                    <m:f>
                      <m:fPr>
                        <m:ctrlPr>
                          <a:rPr lang="es-US" sz="2400" i="1">
                            <a:effectLst/>
                            <a:latin typeface="Cambria Math" panose="02040503050406030204" pitchFamily="18" charset="0"/>
                          </a:rPr>
                        </m:ctrlPr>
                      </m:fPr>
                      <m:num>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𝑃</m:t>
                            </m:r>
                          </m:e>
                          <m:sub>
                            <m:r>
                              <a:rPr lang="es-US" sz="2400" i="1">
                                <a:effectLst/>
                                <a:latin typeface="Cambria Math" panose="02040503050406030204" pitchFamily="18" charset="0"/>
                                <a:ea typeface="Aptos" panose="020B0004020202020204" pitchFamily="34" charset="0"/>
                                <a:cs typeface="Aptos" panose="020B0004020202020204" pitchFamily="34" charset="0"/>
                              </a:rPr>
                              <m:t>1</m:t>
                            </m:r>
                          </m:sub>
                        </m:sSub>
                      </m:num>
                      <m:den>
                        <m:r>
                          <a:rPr lang="es-US" sz="2400" i="1">
                            <a:effectLst/>
                            <a:latin typeface="Cambria Math" panose="02040503050406030204" pitchFamily="18" charset="0"/>
                            <a:ea typeface="Aptos" panose="020B0004020202020204" pitchFamily="34" charset="0"/>
                            <a:cs typeface="Aptos" panose="020B0004020202020204" pitchFamily="34" charset="0"/>
                          </a:rPr>
                          <m:t>𝛾</m:t>
                        </m:r>
                      </m:den>
                    </m:f>
                    <m:r>
                      <m:rPr>
                        <m:lit/>
                        <m:nor/>
                      </m:rPr>
                      <a:rPr lang="es-US" sz="2400">
                        <a:effectLst/>
                        <a:latin typeface="Aptos" panose="020B0004020202020204" pitchFamily="34" charset="0"/>
                        <a:ea typeface="Aptos" panose="020B0004020202020204" pitchFamily="34" charset="0"/>
                        <a:cs typeface="Aptos" panose="020B0004020202020204" pitchFamily="34" charset="0"/>
                      </a:rPr>
                      <m:t>+</m:t>
                    </m:r>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𝑧</m:t>
                        </m:r>
                      </m:e>
                      <m:sub>
                        <m:r>
                          <a:rPr lang="es-US" sz="2400" i="1">
                            <a:effectLst/>
                            <a:latin typeface="Cambria Math" panose="02040503050406030204" pitchFamily="18" charset="0"/>
                            <a:ea typeface="Aptos" panose="020B0004020202020204" pitchFamily="34" charset="0"/>
                            <a:cs typeface="Aptos" panose="020B0004020202020204" pitchFamily="34" charset="0"/>
                          </a:rPr>
                          <m:t>2</m:t>
                        </m:r>
                      </m:sub>
                    </m:sSub>
                    <m:r>
                      <m:rPr>
                        <m:lit/>
                        <m:nor/>
                      </m:rPr>
                      <a:rPr lang="es-US" sz="2400">
                        <a:effectLst/>
                        <a:latin typeface="Aptos" panose="020B0004020202020204" pitchFamily="34" charset="0"/>
                        <a:ea typeface="Aptos" panose="020B0004020202020204" pitchFamily="34" charset="0"/>
                        <a:cs typeface="Aptos" panose="020B0004020202020204" pitchFamily="34" charset="0"/>
                      </a:rPr>
                      <m:t>+</m:t>
                    </m:r>
                    <m:f>
                      <m:fPr>
                        <m:ctrlPr>
                          <a:rPr lang="es-US" sz="2400" i="1">
                            <a:effectLst/>
                            <a:latin typeface="Cambria Math" panose="02040503050406030204" pitchFamily="18" charset="0"/>
                          </a:rPr>
                        </m:ctrlPr>
                      </m:fPr>
                      <m:num>
                        <m:sSub>
                          <m:sSubPr>
                            <m:ctrlPr>
                              <a:rPr lang="es-US" sz="2400" i="1">
                                <a:effectLst/>
                                <a:latin typeface="Cambria Math" panose="02040503050406030204" pitchFamily="18" charset="0"/>
                              </a:rPr>
                            </m:ctrlPr>
                          </m:sSubPr>
                          <m:e>
                            <m:r>
                              <a:rPr lang="es-US" sz="2400" i="1">
                                <a:effectLst/>
                                <a:latin typeface="Cambria Math" panose="02040503050406030204" pitchFamily="18" charset="0"/>
                                <a:ea typeface="Aptos" panose="020B0004020202020204" pitchFamily="34" charset="0"/>
                                <a:cs typeface="Aptos" panose="020B0004020202020204" pitchFamily="34" charset="0"/>
                              </a:rPr>
                              <m:t>𝑣</m:t>
                            </m:r>
                          </m:e>
                          <m:sub>
                            <m:r>
                              <a:rPr lang="es-US" sz="2400" i="1">
                                <a:effectLst/>
                                <a:latin typeface="Cambria Math" panose="02040503050406030204" pitchFamily="18" charset="0"/>
                                <a:ea typeface="Aptos" panose="020B0004020202020204" pitchFamily="34" charset="0"/>
                                <a:cs typeface="Aptos" panose="020B0004020202020204" pitchFamily="34" charset="0"/>
                              </a:rPr>
                              <m:t>2</m:t>
                            </m:r>
                          </m:sub>
                        </m:sSub>
                      </m:num>
                      <m:den>
                        <m:r>
                          <a:rPr lang="es-US" sz="2400" i="1">
                            <a:effectLst/>
                            <a:latin typeface="Cambria Math" panose="02040503050406030204" pitchFamily="18" charset="0"/>
                            <a:ea typeface="Aptos" panose="020B0004020202020204" pitchFamily="34" charset="0"/>
                            <a:cs typeface="Aptos" panose="020B0004020202020204" pitchFamily="34" charset="0"/>
                          </a:rPr>
                          <m:t>2</m:t>
                        </m:r>
                        <m:r>
                          <a:rPr lang="es-US" sz="2400" i="1">
                            <a:effectLst/>
                            <a:latin typeface="Cambria Math" panose="02040503050406030204" pitchFamily="18" charset="0"/>
                            <a:ea typeface="Aptos" panose="020B0004020202020204" pitchFamily="34" charset="0"/>
                            <a:cs typeface="Aptos" panose="020B0004020202020204" pitchFamily="34" charset="0"/>
                          </a:rPr>
                          <m:t>𝑔</m:t>
                        </m:r>
                      </m:den>
                    </m:f>
                  </m:oMath>
                </a14:m>
                <a:r>
                  <a:rPr lang="es-US" sz="2400" dirty="0">
                    <a:effectLst/>
                    <a:latin typeface="Arial" panose="020B0604020202020204" pitchFamily="34" charset="0"/>
                    <a:ea typeface="Aptos" panose="020B0004020202020204" pitchFamily="34" charset="0"/>
                  </a:rPr>
                  <a:t> </a:t>
                </a:r>
              </a:p>
              <a:p>
                <a:r>
                  <a:rPr lang="es-ES" sz="2400" b="1" dirty="0"/>
                  <a:t>Balance del agua potable.</a:t>
                </a:r>
              </a:p>
              <a:p>
                <a:pPr marL="0" indent="0">
                  <a:buNone/>
                </a:pPr>
                <a:r>
                  <a:rPr lang="es-ES" sz="2400" dirty="0"/>
                  <a:t>Se ejecutó un estudio de los consumos de agua y la capacidad de abasto, para lo cual se emplearon las normas cubanas, NC 176:2002 y NC 212: 2002. </a:t>
                </a:r>
              </a:p>
              <a:p>
                <a:pPr marL="0" indent="0">
                  <a:buNone/>
                </a:pPr>
                <a:endParaRPr lang="es-US" sz="2400" dirty="0"/>
              </a:p>
            </p:txBody>
          </p:sp>
        </mc:Choice>
        <mc:Fallback xmlns="">
          <p:sp>
            <p:nvSpPr>
              <p:cNvPr id="3" name="Marcador de contenido 2">
                <a:extLst>
                  <a:ext uri="{FF2B5EF4-FFF2-40B4-BE49-F238E27FC236}">
                    <a16:creationId xmlns:a16="http://schemas.microsoft.com/office/drawing/2014/main" id="{C87DD9F3-95AA-C0B0-383C-75B71AF76A16}"/>
                  </a:ext>
                </a:extLst>
              </p:cNvPr>
              <p:cNvSpPr>
                <a:spLocks noGrp="1" noRot="1" noChangeAspect="1" noMove="1" noResize="1" noEditPoints="1" noAdjustHandles="1" noChangeArrowheads="1" noChangeShapeType="1" noTextEdit="1"/>
              </p:cNvSpPr>
              <p:nvPr>
                <p:ph idx="1"/>
              </p:nvPr>
            </p:nvSpPr>
            <p:spPr>
              <a:xfrm>
                <a:off x="1898332" y="919480"/>
                <a:ext cx="10181908" cy="5741130"/>
              </a:xfrm>
              <a:blipFill>
                <a:blip r:embed="rId2"/>
                <a:stretch>
                  <a:fillRect l="-898" t="-849" r="-1676"/>
                </a:stretch>
              </a:blipFill>
            </p:spPr>
            <p:txBody>
              <a:bodyPr/>
              <a:lstStyle/>
              <a:p>
                <a:r>
                  <a:rPr lang="es-US">
                    <a:noFill/>
                  </a:rPr>
                  <a:t> </a:t>
                </a:r>
              </a:p>
            </p:txBody>
          </p:sp>
        </mc:Fallback>
      </mc:AlternateContent>
    </p:spTree>
    <p:extLst>
      <p:ext uri="{BB962C8B-B14F-4D97-AF65-F5344CB8AC3E}">
        <p14:creationId xmlns:p14="http://schemas.microsoft.com/office/powerpoint/2010/main" val="3123254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82A3BE-B194-065A-16EF-40B5095F63DD}"/>
              </a:ext>
            </a:extLst>
          </p:cNvPr>
          <p:cNvSpPr>
            <a:spLocks noGrp="1"/>
          </p:cNvSpPr>
          <p:nvPr>
            <p:ph type="title"/>
          </p:nvPr>
        </p:nvSpPr>
        <p:spPr/>
        <p:txBody>
          <a:bodyPr/>
          <a:lstStyle/>
          <a:p>
            <a:r>
              <a:rPr lang="es-US" b="1" dirty="0"/>
              <a:t>Materiales y Métodos</a:t>
            </a:r>
            <a:endParaRPr lang="es-US" dirty="0"/>
          </a:p>
        </p:txBody>
      </p:sp>
      <p:sp>
        <p:nvSpPr>
          <p:cNvPr id="3" name="Marcador de contenido 2">
            <a:extLst>
              <a:ext uri="{FF2B5EF4-FFF2-40B4-BE49-F238E27FC236}">
                <a16:creationId xmlns:a16="http://schemas.microsoft.com/office/drawing/2014/main" id="{C1F93964-C8EB-706E-4007-C0F20922A487}"/>
              </a:ext>
            </a:extLst>
          </p:cNvPr>
          <p:cNvSpPr>
            <a:spLocks noGrp="1"/>
          </p:cNvSpPr>
          <p:nvPr>
            <p:ph idx="1"/>
          </p:nvPr>
        </p:nvSpPr>
        <p:spPr>
          <a:xfrm>
            <a:off x="2020252" y="1361440"/>
            <a:ext cx="9917748" cy="5334000"/>
          </a:xfrm>
        </p:spPr>
        <p:txBody>
          <a:bodyPr>
            <a:noAutofit/>
          </a:bodyPr>
          <a:lstStyle/>
          <a:p>
            <a:r>
              <a:rPr lang="es-ES" sz="2400" b="1" dirty="0"/>
              <a:t>Economía circular.</a:t>
            </a:r>
          </a:p>
          <a:p>
            <a:pPr marL="0" indent="0">
              <a:buNone/>
            </a:pPr>
            <a:r>
              <a:rPr lang="es-ES" sz="2400" dirty="0"/>
              <a:t>La EC consiste en un flujo cíclico, lo cual se muestra en la figura 2.</a:t>
            </a:r>
          </a:p>
          <a:p>
            <a:pPr marL="0" indent="0">
              <a:buNone/>
            </a:pPr>
            <a:endParaRPr lang="es-ES" sz="2400" dirty="0"/>
          </a:p>
          <a:p>
            <a:pPr marL="0" indent="0">
              <a:buNone/>
            </a:pPr>
            <a:endParaRPr lang="es-ES" sz="2400" dirty="0"/>
          </a:p>
          <a:p>
            <a:pPr marL="0" indent="0">
              <a:buNone/>
            </a:pPr>
            <a:endParaRPr lang="es-ES" sz="2400" dirty="0"/>
          </a:p>
          <a:p>
            <a:pPr marL="0" indent="0">
              <a:buNone/>
            </a:pPr>
            <a:endParaRPr lang="es-ES" sz="2400" dirty="0"/>
          </a:p>
          <a:p>
            <a:pPr marL="0" indent="0">
              <a:buNone/>
            </a:pPr>
            <a:endParaRPr lang="es-ES" sz="2400" dirty="0"/>
          </a:p>
          <a:p>
            <a:pPr marL="0" indent="0">
              <a:buNone/>
            </a:pPr>
            <a:endParaRPr lang="es-ES" sz="2400" dirty="0"/>
          </a:p>
          <a:p>
            <a:pPr marL="0" indent="0">
              <a:buNone/>
            </a:pPr>
            <a:endParaRPr lang="es-ES" sz="2400" dirty="0"/>
          </a:p>
          <a:p>
            <a:pPr marL="0" indent="0">
              <a:buNone/>
            </a:pPr>
            <a:endParaRPr lang="es-ES" sz="2400" dirty="0"/>
          </a:p>
          <a:p>
            <a:pPr marL="0" indent="0">
              <a:buNone/>
            </a:pPr>
            <a:r>
              <a:rPr lang="es-ES" sz="2400" dirty="0"/>
              <a:t>Figura 2. Ciclo de economía circular. (Prieto y Jaca,2017)</a:t>
            </a:r>
          </a:p>
          <a:p>
            <a:pPr marL="0" indent="0">
              <a:buNone/>
            </a:pPr>
            <a:endParaRPr lang="es-US" sz="2400" dirty="0"/>
          </a:p>
        </p:txBody>
      </p:sp>
      <p:pic>
        <p:nvPicPr>
          <p:cNvPr id="4" name="Imagen 3">
            <a:extLst>
              <a:ext uri="{FF2B5EF4-FFF2-40B4-BE49-F238E27FC236}">
                <a16:creationId xmlns:a16="http://schemas.microsoft.com/office/drawing/2014/main" id="{9B8E7D1F-692F-3D6F-489C-7A90FB0C37E9}"/>
              </a:ext>
            </a:extLst>
          </p:cNvPr>
          <p:cNvPicPr>
            <a:picLocks noChangeAspect="1"/>
          </p:cNvPicPr>
          <p:nvPr/>
        </p:nvPicPr>
        <p:blipFill>
          <a:blip r:embed="rId2"/>
          <a:stretch>
            <a:fillRect/>
          </a:stretch>
        </p:blipFill>
        <p:spPr>
          <a:xfrm>
            <a:off x="3458526" y="2293916"/>
            <a:ext cx="5274947" cy="4015444"/>
          </a:xfrm>
          <a:prstGeom prst="rect">
            <a:avLst/>
          </a:prstGeom>
        </p:spPr>
      </p:pic>
    </p:spTree>
    <p:extLst>
      <p:ext uri="{BB962C8B-B14F-4D97-AF65-F5344CB8AC3E}">
        <p14:creationId xmlns:p14="http://schemas.microsoft.com/office/powerpoint/2010/main" val="3628098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36F121-4A1B-8F93-4870-B01F541D307D}"/>
              </a:ext>
            </a:extLst>
          </p:cNvPr>
          <p:cNvSpPr>
            <a:spLocks noGrp="1"/>
          </p:cNvSpPr>
          <p:nvPr>
            <p:ph type="title"/>
          </p:nvPr>
        </p:nvSpPr>
        <p:spPr>
          <a:xfrm>
            <a:off x="2592925" y="306333"/>
            <a:ext cx="8911687" cy="1280890"/>
          </a:xfrm>
        </p:spPr>
        <p:txBody>
          <a:bodyPr/>
          <a:lstStyle/>
          <a:p>
            <a:r>
              <a:rPr lang="es-ES" b="1" dirty="0"/>
              <a:t>Resultados y Discusión</a:t>
            </a:r>
          </a:p>
        </p:txBody>
      </p:sp>
      <p:graphicFrame>
        <p:nvGraphicFramePr>
          <p:cNvPr id="4" name="Tabla 3">
            <a:extLst>
              <a:ext uri="{FF2B5EF4-FFF2-40B4-BE49-F238E27FC236}">
                <a16:creationId xmlns:a16="http://schemas.microsoft.com/office/drawing/2014/main" id="{774609D9-5855-C73E-81D6-ACC130813BD5}"/>
              </a:ext>
            </a:extLst>
          </p:cNvPr>
          <p:cNvGraphicFramePr>
            <a:graphicFrameLocks noGrp="1"/>
          </p:cNvGraphicFramePr>
          <p:nvPr>
            <p:extLst>
              <p:ext uri="{D42A27DB-BD31-4B8C-83A1-F6EECF244321}">
                <p14:modId xmlns:p14="http://schemas.microsoft.com/office/powerpoint/2010/main" val="1337917618"/>
              </p:ext>
            </p:extLst>
          </p:nvPr>
        </p:nvGraphicFramePr>
        <p:xfrm>
          <a:off x="316089" y="1330600"/>
          <a:ext cx="11682765" cy="4924491"/>
        </p:xfrm>
        <a:graphic>
          <a:graphicData uri="http://schemas.openxmlformats.org/drawingml/2006/table">
            <a:tbl>
              <a:tblPr firstRow="1" firstCol="1" bandRow="1">
                <a:tableStyleId>{5C22544A-7EE6-4342-B048-85BDC9FD1C3A}</a:tableStyleId>
              </a:tblPr>
              <a:tblGrid>
                <a:gridCol w="2183608">
                  <a:extLst>
                    <a:ext uri="{9D8B030D-6E8A-4147-A177-3AD203B41FA5}">
                      <a16:colId xmlns:a16="http://schemas.microsoft.com/office/drawing/2014/main" val="403534008"/>
                    </a:ext>
                  </a:extLst>
                </a:gridCol>
                <a:gridCol w="651653">
                  <a:extLst>
                    <a:ext uri="{9D8B030D-6E8A-4147-A177-3AD203B41FA5}">
                      <a16:colId xmlns:a16="http://schemas.microsoft.com/office/drawing/2014/main" val="2534217659"/>
                    </a:ext>
                  </a:extLst>
                </a:gridCol>
                <a:gridCol w="1473956">
                  <a:extLst>
                    <a:ext uri="{9D8B030D-6E8A-4147-A177-3AD203B41FA5}">
                      <a16:colId xmlns:a16="http://schemas.microsoft.com/office/drawing/2014/main" val="341130750"/>
                    </a:ext>
                  </a:extLst>
                </a:gridCol>
                <a:gridCol w="2394009">
                  <a:extLst>
                    <a:ext uri="{9D8B030D-6E8A-4147-A177-3AD203B41FA5}">
                      <a16:colId xmlns:a16="http://schemas.microsoft.com/office/drawing/2014/main" val="2824507608"/>
                    </a:ext>
                  </a:extLst>
                </a:gridCol>
                <a:gridCol w="1434278">
                  <a:extLst>
                    <a:ext uri="{9D8B030D-6E8A-4147-A177-3AD203B41FA5}">
                      <a16:colId xmlns:a16="http://schemas.microsoft.com/office/drawing/2014/main" val="2465182180"/>
                    </a:ext>
                  </a:extLst>
                </a:gridCol>
                <a:gridCol w="2107792">
                  <a:extLst>
                    <a:ext uri="{9D8B030D-6E8A-4147-A177-3AD203B41FA5}">
                      <a16:colId xmlns:a16="http://schemas.microsoft.com/office/drawing/2014/main" val="2127906575"/>
                    </a:ext>
                  </a:extLst>
                </a:gridCol>
                <a:gridCol w="1437469">
                  <a:extLst>
                    <a:ext uri="{9D8B030D-6E8A-4147-A177-3AD203B41FA5}">
                      <a16:colId xmlns:a16="http://schemas.microsoft.com/office/drawing/2014/main" val="625810276"/>
                    </a:ext>
                  </a:extLst>
                </a:gridCol>
              </a:tblGrid>
              <a:tr h="323850">
                <a:tc gridSpan="3">
                  <a:txBody>
                    <a:bodyPr/>
                    <a:lstStyle/>
                    <a:p>
                      <a:pPr algn="ctr">
                        <a:lnSpc>
                          <a:spcPct val="115000"/>
                        </a:lnSpc>
                        <a:spcAft>
                          <a:spcPts val="800"/>
                        </a:spcAft>
                        <a:buNone/>
                      </a:pPr>
                      <a:r>
                        <a:rPr lang="es-US" sz="2400" kern="100">
                          <a:effectLst/>
                        </a:rPr>
                        <a:t>Consumo de agua por índice</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hMerge="1">
                  <a:txBody>
                    <a:bodyPr/>
                    <a:lstStyle/>
                    <a:p>
                      <a:endParaRPr lang="es-ES"/>
                    </a:p>
                  </a:txBody>
                  <a:tcPr/>
                </a:tc>
                <a:tc hMerge="1">
                  <a:txBody>
                    <a:bodyPr/>
                    <a:lstStyle/>
                    <a:p>
                      <a:endParaRPr lang="es-ES"/>
                    </a:p>
                  </a:txBody>
                  <a:tcPr/>
                </a:tc>
                <a:tc gridSpan="2">
                  <a:txBody>
                    <a:bodyPr/>
                    <a:lstStyle/>
                    <a:p>
                      <a:pPr algn="ctr">
                        <a:lnSpc>
                          <a:spcPct val="115000"/>
                        </a:lnSpc>
                        <a:spcAft>
                          <a:spcPts val="800"/>
                        </a:spcAft>
                        <a:buNone/>
                      </a:pPr>
                      <a:r>
                        <a:rPr lang="es-US" sz="2400" kern="100">
                          <a:effectLst/>
                        </a:rPr>
                        <a:t>Consumo de agua por Resolución 17/20</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hMerge="1">
                  <a:txBody>
                    <a:bodyPr/>
                    <a:lstStyle/>
                    <a:p>
                      <a:endParaRPr lang="es-ES"/>
                    </a:p>
                  </a:txBody>
                  <a:tcPr/>
                </a:tc>
                <a:tc gridSpan="2">
                  <a:txBody>
                    <a:bodyPr/>
                    <a:lstStyle/>
                    <a:p>
                      <a:pPr algn="ctr">
                        <a:lnSpc>
                          <a:spcPct val="115000"/>
                        </a:lnSpc>
                        <a:spcAft>
                          <a:spcPts val="800"/>
                        </a:spcAft>
                        <a:buNone/>
                      </a:pPr>
                      <a:r>
                        <a:rPr lang="es-US" sz="2400" kern="100">
                          <a:effectLst/>
                        </a:rPr>
                        <a:t>Consumo de agua en la fábrica</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hMerge="1">
                  <a:txBody>
                    <a:bodyPr/>
                    <a:lstStyle/>
                    <a:p>
                      <a:endParaRPr lang="es-ES"/>
                    </a:p>
                  </a:txBody>
                  <a:tcPr/>
                </a:tc>
                <a:extLst>
                  <a:ext uri="{0D108BD9-81ED-4DB2-BD59-A6C34878D82A}">
                    <a16:rowId xmlns:a16="http://schemas.microsoft.com/office/drawing/2014/main" val="2297931269"/>
                  </a:ext>
                </a:extLst>
              </a:tr>
              <a:tr h="344805">
                <a:tc>
                  <a:txBody>
                    <a:bodyPr/>
                    <a:lstStyle/>
                    <a:p>
                      <a:pPr>
                        <a:lnSpc>
                          <a:spcPct val="115000"/>
                        </a:lnSpc>
                        <a:spcAft>
                          <a:spcPts val="800"/>
                        </a:spcAft>
                        <a:buNone/>
                      </a:pPr>
                      <a:r>
                        <a:rPr lang="es-US" sz="2400" kern="100">
                          <a:effectLst/>
                        </a:rPr>
                        <a:t>PRODUCTO</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UM</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Real</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Índice de consumo (m</a:t>
                      </a:r>
                      <a:r>
                        <a:rPr lang="es-US" sz="2400" kern="100" baseline="30000">
                          <a:effectLst/>
                        </a:rPr>
                        <a:t>3</a:t>
                      </a:r>
                      <a:r>
                        <a:rPr lang="es-US" sz="2400" kern="100">
                          <a:effectLst/>
                        </a:rPr>
                        <a:t>/t)</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Consumo (m</a:t>
                      </a:r>
                      <a:r>
                        <a:rPr lang="es-US" sz="2400" kern="100" baseline="30000">
                          <a:effectLst/>
                        </a:rPr>
                        <a:t>3</a:t>
                      </a:r>
                      <a:r>
                        <a:rPr lang="es-US" sz="2400" kern="100">
                          <a:effectLst/>
                        </a:rPr>
                        <a:t>)</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Índice de consumo (m</a:t>
                      </a:r>
                      <a:r>
                        <a:rPr lang="es-US" sz="2400" kern="100" baseline="30000">
                          <a:effectLst/>
                        </a:rPr>
                        <a:t>3</a:t>
                      </a:r>
                      <a:r>
                        <a:rPr lang="es-US" sz="2400" kern="100">
                          <a:effectLst/>
                        </a:rPr>
                        <a:t>/t)</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Consumo (m</a:t>
                      </a:r>
                      <a:r>
                        <a:rPr lang="es-US" sz="2400" kern="100" baseline="30000">
                          <a:effectLst/>
                        </a:rPr>
                        <a:t>3</a:t>
                      </a:r>
                      <a:r>
                        <a:rPr lang="es-US" sz="2400" kern="100">
                          <a:effectLst/>
                        </a:rPr>
                        <a:t>)</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extLst>
                  <a:ext uri="{0D108BD9-81ED-4DB2-BD59-A6C34878D82A}">
                    <a16:rowId xmlns:a16="http://schemas.microsoft.com/office/drawing/2014/main" val="2109306729"/>
                  </a:ext>
                </a:extLst>
              </a:tr>
              <a:tr h="207010">
                <a:tc>
                  <a:txBody>
                    <a:bodyPr/>
                    <a:lstStyle/>
                    <a:p>
                      <a:pPr>
                        <a:lnSpc>
                          <a:spcPct val="115000"/>
                        </a:lnSpc>
                        <a:spcAft>
                          <a:spcPts val="800"/>
                        </a:spcAft>
                        <a:buNone/>
                      </a:pPr>
                      <a:r>
                        <a:rPr lang="es-US" sz="2400" kern="100">
                          <a:effectLst/>
                        </a:rPr>
                        <a:t>Producción Total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t</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11127,29</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6</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67090,78</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7</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dirty="0">
                          <a:effectLst/>
                        </a:rPr>
                        <a:t>72845</a:t>
                      </a:r>
                      <a:endParaRPr lang="es-ES" sz="2400" kern="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1264520227"/>
                  </a:ext>
                </a:extLst>
              </a:tr>
              <a:tr h="158750">
                <a:tc>
                  <a:txBody>
                    <a:bodyPr/>
                    <a:lstStyle/>
                    <a:p>
                      <a:pPr>
                        <a:lnSpc>
                          <a:spcPct val="115000"/>
                        </a:lnSpc>
                        <a:spcAft>
                          <a:spcPts val="800"/>
                        </a:spcAft>
                        <a:buNone/>
                      </a:pPr>
                      <a:r>
                        <a:rPr lang="es-US" sz="2400" kern="100">
                          <a:effectLst/>
                        </a:rPr>
                        <a:t>Actividades de funcionamiento</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m</a:t>
                      </a:r>
                      <a:r>
                        <a:rPr lang="es-US" sz="2400" kern="100" baseline="30000">
                          <a:effectLst/>
                        </a:rPr>
                        <a:t>3</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22842.02</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22842.02</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2740086368"/>
                  </a:ext>
                </a:extLst>
              </a:tr>
              <a:tr h="158750">
                <a:tc>
                  <a:txBody>
                    <a:bodyPr/>
                    <a:lstStyle/>
                    <a:p>
                      <a:pPr>
                        <a:lnSpc>
                          <a:spcPct val="115000"/>
                        </a:lnSpc>
                        <a:spcAft>
                          <a:spcPts val="800"/>
                        </a:spcAft>
                        <a:buNone/>
                      </a:pPr>
                      <a:r>
                        <a:rPr lang="es-US" sz="2400" kern="100">
                          <a:effectLst/>
                        </a:rPr>
                        <a:t>Total general</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89932,80</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a:effectLst/>
                        </a:rPr>
                        <a:t> </a:t>
                      </a:r>
                      <a:endParaRPr lang="es-ES" sz="2400" kern="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tc>
                  <a:txBody>
                    <a:bodyPr/>
                    <a:lstStyle/>
                    <a:p>
                      <a:pPr algn="ctr">
                        <a:lnSpc>
                          <a:spcPct val="115000"/>
                        </a:lnSpc>
                        <a:spcAft>
                          <a:spcPts val="800"/>
                        </a:spcAft>
                        <a:buNone/>
                      </a:pPr>
                      <a:r>
                        <a:rPr lang="es-US" sz="2400" kern="100" dirty="0">
                          <a:effectLst/>
                        </a:rPr>
                        <a:t>95687,02</a:t>
                      </a:r>
                      <a:endParaRPr lang="es-ES" sz="2400" kern="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tc>
                <a:extLst>
                  <a:ext uri="{0D108BD9-81ED-4DB2-BD59-A6C34878D82A}">
                    <a16:rowId xmlns:a16="http://schemas.microsoft.com/office/drawing/2014/main" val="3809451946"/>
                  </a:ext>
                </a:extLst>
              </a:tr>
            </a:tbl>
          </a:graphicData>
        </a:graphic>
      </p:graphicFrame>
    </p:spTree>
    <p:extLst>
      <p:ext uri="{BB962C8B-B14F-4D97-AF65-F5344CB8AC3E}">
        <p14:creationId xmlns:p14="http://schemas.microsoft.com/office/powerpoint/2010/main" val="1861381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8FE69F-15A0-82FA-71CD-C5F9AB59B582}"/>
              </a:ext>
            </a:extLst>
          </p:cNvPr>
          <p:cNvSpPr>
            <a:spLocks noGrp="1"/>
          </p:cNvSpPr>
          <p:nvPr>
            <p:ph type="title"/>
          </p:nvPr>
        </p:nvSpPr>
        <p:spPr/>
        <p:txBody>
          <a:bodyPr/>
          <a:lstStyle/>
          <a:p>
            <a:r>
              <a:rPr lang="es-ES" b="1" dirty="0"/>
              <a:t>Resultados y Discusión</a:t>
            </a:r>
          </a:p>
        </p:txBody>
      </p:sp>
      <p:graphicFrame>
        <p:nvGraphicFramePr>
          <p:cNvPr id="5" name="Gráfico 4">
            <a:extLst>
              <a:ext uri="{FF2B5EF4-FFF2-40B4-BE49-F238E27FC236}">
                <a16:creationId xmlns:a16="http://schemas.microsoft.com/office/drawing/2014/main" id="{39319D15-715F-1891-B1EC-C59D2BC5BA6F}"/>
              </a:ext>
            </a:extLst>
          </p:cNvPr>
          <p:cNvGraphicFramePr/>
          <p:nvPr>
            <p:extLst>
              <p:ext uri="{D42A27DB-BD31-4B8C-83A1-F6EECF244321}">
                <p14:modId xmlns:p14="http://schemas.microsoft.com/office/powerpoint/2010/main" val="3476345386"/>
              </p:ext>
            </p:extLst>
          </p:nvPr>
        </p:nvGraphicFramePr>
        <p:xfrm>
          <a:off x="1873957" y="1516284"/>
          <a:ext cx="8624710" cy="51667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924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BDEA3-04CD-0556-8A73-7A7798703141}"/>
              </a:ext>
            </a:extLst>
          </p:cNvPr>
          <p:cNvSpPr>
            <a:spLocks noGrp="1"/>
          </p:cNvSpPr>
          <p:nvPr>
            <p:ph type="title"/>
          </p:nvPr>
        </p:nvSpPr>
        <p:spPr/>
        <p:txBody>
          <a:bodyPr/>
          <a:lstStyle/>
          <a:p>
            <a:r>
              <a:rPr lang="es-ES" b="1" dirty="0"/>
              <a:t>Resultados y Discusión</a:t>
            </a:r>
            <a:endParaRPr lang="es-ES" dirty="0"/>
          </a:p>
        </p:txBody>
      </p:sp>
      <p:graphicFrame>
        <p:nvGraphicFramePr>
          <p:cNvPr id="4" name="Objeto6">
            <a:extLst>
              <a:ext uri="{FF2B5EF4-FFF2-40B4-BE49-F238E27FC236}">
                <a16:creationId xmlns:a16="http://schemas.microsoft.com/office/drawing/2014/main" id="{D1AFFE40-CACD-CD33-C623-DF1281598B3F}"/>
              </a:ext>
            </a:extLst>
          </p:cNvPr>
          <p:cNvGraphicFramePr/>
          <p:nvPr>
            <p:extLst>
              <p:ext uri="{D42A27DB-BD31-4B8C-83A1-F6EECF244321}">
                <p14:modId xmlns:p14="http://schemas.microsoft.com/office/powerpoint/2010/main" val="615966332"/>
              </p:ext>
            </p:extLst>
          </p:nvPr>
        </p:nvGraphicFramePr>
        <p:xfrm>
          <a:off x="1704623" y="1433690"/>
          <a:ext cx="10069688" cy="52267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26813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413972-46FF-245E-90C3-D94B6EEC33F9}"/>
              </a:ext>
            </a:extLst>
          </p:cNvPr>
          <p:cNvSpPr>
            <a:spLocks noGrp="1"/>
          </p:cNvSpPr>
          <p:nvPr>
            <p:ph type="title"/>
          </p:nvPr>
        </p:nvSpPr>
        <p:spPr>
          <a:xfrm>
            <a:off x="2261045" y="0"/>
            <a:ext cx="8911687" cy="1280890"/>
          </a:xfrm>
        </p:spPr>
        <p:txBody>
          <a:bodyPr/>
          <a:lstStyle/>
          <a:p>
            <a:r>
              <a:rPr lang="es-ES" b="1" dirty="0"/>
              <a:t>Conclusiones</a:t>
            </a:r>
          </a:p>
        </p:txBody>
      </p:sp>
      <p:sp>
        <p:nvSpPr>
          <p:cNvPr id="3" name="Marcador de contenido 2">
            <a:extLst>
              <a:ext uri="{FF2B5EF4-FFF2-40B4-BE49-F238E27FC236}">
                <a16:creationId xmlns:a16="http://schemas.microsoft.com/office/drawing/2014/main" id="{586E3DC6-38E2-B0DE-3F7A-32884EFE3322}"/>
              </a:ext>
            </a:extLst>
          </p:cNvPr>
          <p:cNvSpPr>
            <a:spLocks noGrp="1"/>
          </p:cNvSpPr>
          <p:nvPr>
            <p:ph idx="1"/>
          </p:nvPr>
        </p:nvSpPr>
        <p:spPr>
          <a:xfrm>
            <a:off x="1603022" y="787400"/>
            <a:ext cx="10464800" cy="5940778"/>
          </a:xfrm>
        </p:spPr>
        <p:txBody>
          <a:bodyPr>
            <a:noAutofit/>
          </a:bodyPr>
          <a:lstStyle/>
          <a:p>
            <a:pPr lvl="0">
              <a:buFont typeface="+mj-lt"/>
              <a:buAutoNum type="arabicPeriod"/>
            </a:pPr>
            <a:r>
              <a:rPr lang="es-ES" sz="2800" dirty="0"/>
              <a:t>La disminución del consumo de agua potable alcanza el 18 % del consumo máximo en el día. </a:t>
            </a:r>
          </a:p>
          <a:p>
            <a:pPr lvl="0">
              <a:buFont typeface="+mj-lt"/>
              <a:buAutoNum type="arabicPeriod"/>
            </a:pPr>
            <a:r>
              <a:rPr lang="es-US" sz="2800" dirty="0"/>
              <a:t>Con el empleo del sistema de recuperación de condensados, como agua de alimentación para la caldera, se influye en el rendimiento y eficiencia. </a:t>
            </a:r>
            <a:endParaRPr lang="es-ES" sz="2800" dirty="0"/>
          </a:p>
          <a:p>
            <a:pPr lvl="0">
              <a:buFont typeface="+mj-lt"/>
              <a:buAutoNum type="arabicPeriod"/>
            </a:pPr>
            <a:r>
              <a:rPr lang="es-US" sz="2800" dirty="0"/>
              <a:t>En el análisis de ahorros producidos que pueden alcanzar un valor de $ 28 921,72 anuales se identifica la línea de producción de la leche como mayor influencia en la disminución de consumos de agua y mayor ahorro de energía.</a:t>
            </a:r>
            <a:endParaRPr lang="es-ES" sz="2800" dirty="0"/>
          </a:p>
          <a:p>
            <a:pPr lvl="0">
              <a:buFont typeface="+mj-lt"/>
              <a:buAutoNum type="arabicPeriod"/>
            </a:pPr>
            <a:r>
              <a:rPr lang="es-US" sz="2800" dirty="0"/>
              <a:t>Se identifican los campos de acción de la economía circular y en lo que consisten.</a:t>
            </a:r>
            <a:endParaRPr lang="es-ES" sz="2800" dirty="0"/>
          </a:p>
        </p:txBody>
      </p:sp>
    </p:spTree>
    <p:extLst>
      <p:ext uri="{BB962C8B-B14F-4D97-AF65-F5344CB8AC3E}">
        <p14:creationId xmlns:p14="http://schemas.microsoft.com/office/powerpoint/2010/main" val="2882445343"/>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56</TotalTime>
  <Words>677</Words>
  <Application>Microsoft Office PowerPoint</Application>
  <PresentationFormat>Panorámica</PresentationFormat>
  <Paragraphs>88</Paragraphs>
  <Slides>10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Aptos</vt:lpstr>
      <vt:lpstr>Arial</vt:lpstr>
      <vt:lpstr>Calibri</vt:lpstr>
      <vt:lpstr>Cambria Math</vt:lpstr>
      <vt:lpstr>Century Gothic</vt:lpstr>
      <vt:lpstr>Wingdings 3</vt:lpstr>
      <vt:lpstr>Espiral</vt:lpstr>
      <vt:lpstr>IV. Convención Científica Internacional de la Universidad de Cienfuegos  DISMINUCIÓN DE CONSUMOS DE AGUA UTILIZANDO HEUCARÍSTICAMENTE LA CIENCIA Y LA TÉCNICA EN FABRICA DE PRODUCTOS LÁCTEOS ¨LA VILLAREÑA¨.  Gestión del conocimiento y la innovación para el desarrollo local</vt:lpstr>
      <vt:lpstr>Introducción</vt:lpstr>
      <vt:lpstr>Introducción</vt:lpstr>
      <vt:lpstr>Materiales y Métodos</vt:lpstr>
      <vt:lpstr>Materiales y Métodos</vt:lpstr>
      <vt:lpstr>Materiales y Métodos</vt:lpstr>
      <vt:lpstr>Resultados y Discusión</vt:lpstr>
      <vt:lpstr>Resultados y Discusión</vt:lpstr>
      <vt:lpstr>Resultados y Discusión</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DMA</dc:creator>
  <cp:lastModifiedBy>DMA</cp:lastModifiedBy>
  <cp:revision>31</cp:revision>
  <dcterms:created xsi:type="dcterms:W3CDTF">2026-10-12T12:46:16Z</dcterms:created>
  <dcterms:modified xsi:type="dcterms:W3CDTF">2026-10-13T09:14:45Z</dcterms:modified>
</cp:coreProperties>
</file>