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356" r:id="rId2"/>
    <p:sldId id="355" r:id="rId3"/>
    <p:sldId id="359" r:id="rId4"/>
    <p:sldId id="360" r:id="rId5"/>
    <p:sldId id="361" r:id="rId6"/>
    <p:sldId id="362" r:id="rId7"/>
    <p:sldId id="363" r:id="rId8"/>
    <p:sldId id="364" r:id="rId9"/>
    <p:sldId id="365" r:id="rId10"/>
    <p:sldId id="366" r:id="rId11"/>
    <p:sldId id="367" r:id="rId12"/>
    <p:sldId id="368" r:id="rId13"/>
    <p:sldId id="369" r:id="rId14"/>
    <p:sldId id="370" r:id="rId15"/>
    <p:sldId id="371" r:id="rId16"/>
    <p:sldId id="372" r:id="rId17"/>
    <p:sldId id="373" r:id="rId18"/>
    <p:sldId id="374" r:id="rId19"/>
    <p:sldId id="375" r:id="rId20"/>
    <p:sldId id="376" r:id="rId21"/>
    <p:sldId id="377" r:id="rId22"/>
    <p:sldId id="378" r:id="rId23"/>
    <p:sldId id="379" r:id="rId24"/>
    <p:sldId id="380" r:id="rId25"/>
    <p:sldId id="381" r:id="rId26"/>
    <p:sldId id="382" r:id="rId27"/>
    <p:sldId id="383" r:id="rId28"/>
    <p:sldId id="384" r:id="rId29"/>
    <p:sldId id="385" r:id="rId30"/>
    <p:sldId id="386" r:id="rId31"/>
    <p:sldId id="387" r:id="rId32"/>
    <p:sldId id="388" r:id="rId33"/>
    <p:sldId id="389" r:id="rId34"/>
    <p:sldId id="358" r:id="rId35"/>
  </p:sldIdLst>
  <p:sldSz cx="12192000" cy="6858000"/>
  <p:notesSz cx="6858000" cy="9144000"/>
  <p:defaultTextStyle>
    <a:defPPr>
      <a:defRPr lang="x-non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3" autoAdjust="0"/>
    <p:restoredTop sz="94660"/>
  </p:normalViewPr>
  <p:slideViewPr>
    <p:cSldViewPr snapToGrid="0">
      <p:cViewPr varScale="1">
        <p:scale>
          <a:sx n="74" d="100"/>
          <a:sy n="74" d="100"/>
        </p:scale>
        <p:origin x="-498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89D921A-50CF-4F55-9E79-3AAF062174AC}" type="doc">
      <dgm:prSet loTypeId="urn:microsoft.com/office/officeart/2005/8/layout/targe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E630CA96-F5E2-4CAB-B915-D531726F21FB}">
      <dgm:prSet phldrT="[Texto]" custT="1"/>
      <dgm:spPr/>
      <dgm:t>
        <a:bodyPr/>
        <a:lstStyle/>
        <a:p>
          <a:r>
            <a:rPr lang="es-ES" sz="2400" b="1" dirty="0" smtClean="0">
              <a:solidFill>
                <a:srgbClr val="FF0000"/>
              </a:solidFill>
            </a:rPr>
            <a:t>Formación de profesionales altamente calificados</a:t>
          </a:r>
          <a:endParaRPr lang="es-ES" sz="2400" b="1" dirty="0">
            <a:solidFill>
              <a:srgbClr val="FF0000"/>
            </a:solidFill>
          </a:endParaRPr>
        </a:p>
      </dgm:t>
    </dgm:pt>
    <dgm:pt modelId="{7B138A0B-1064-4E31-89EF-6A03F2EAD41B}" type="parTrans" cxnId="{C4C1745D-4639-4AF9-9B81-25897F7868D6}">
      <dgm:prSet/>
      <dgm:spPr/>
      <dgm:t>
        <a:bodyPr/>
        <a:lstStyle/>
        <a:p>
          <a:endParaRPr lang="es-ES"/>
        </a:p>
      </dgm:t>
    </dgm:pt>
    <dgm:pt modelId="{8651EE66-5F84-4259-91D5-C299C98A6E89}" type="sibTrans" cxnId="{C4C1745D-4639-4AF9-9B81-25897F7868D6}">
      <dgm:prSet/>
      <dgm:spPr/>
      <dgm:t>
        <a:bodyPr/>
        <a:lstStyle/>
        <a:p>
          <a:endParaRPr lang="es-ES"/>
        </a:p>
      </dgm:t>
    </dgm:pt>
    <dgm:pt modelId="{0154B9B8-CA2C-4038-A737-A4C4DC0FA2C9}">
      <dgm:prSet phldrT="[Texto]" custT="1"/>
      <dgm:spPr/>
      <dgm:t>
        <a:bodyPr/>
        <a:lstStyle/>
        <a:p>
          <a:pPr>
            <a:spcAft>
              <a:spcPts val="0"/>
            </a:spcAft>
          </a:pPr>
          <a:r>
            <a:rPr lang="es-ES" sz="2400" b="1" dirty="0" smtClean="0">
              <a:solidFill>
                <a:srgbClr val="FF0000"/>
              </a:solidFill>
            </a:rPr>
            <a:t>Constituir un espacio abierto para el </a:t>
          </a:r>
        </a:p>
        <a:p>
          <a:pPr>
            <a:spcAft>
              <a:spcPts val="0"/>
            </a:spcAft>
          </a:pPr>
          <a:r>
            <a:rPr lang="es-ES" sz="2400" b="1" dirty="0" smtClean="0">
              <a:solidFill>
                <a:srgbClr val="FF0000"/>
              </a:solidFill>
            </a:rPr>
            <a:t>aprendizaje permanente</a:t>
          </a:r>
          <a:r>
            <a:rPr lang="es-ES" sz="2000" b="1" dirty="0" smtClean="0">
              <a:solidFill>
                <a:srgbClr val="FF0000"/>
              </a:solidFill>
            </a:rPr>
            <a:t>                                                </a:t>
          </a:r>
          <a:endParaRPr lang="es-ES" sz="2000" b="1" dirty="0">
            <a:solidFill>
              <a:srgbClr val="FF0000"/>
            </a:solidFill>
          </a:endParaRPr>
        </a:p>
      </dgm:t>
    </dgm:pt>
    <dgm:pt modelId="{6212049F-DBFE-44D6-A8B0-C75182B5815B}" type="parTrans" cxnId="{FD08F3EF-2A1B-440D-86B6-5B405D9FAA30}">
      <dgm:prSet/>
      <dgm:spPr/>
      <dgm:t>
        <a:bodyPr/>
        <a:lstStyle/>
        <a:p>
          <a:endParaRPr lang="es-ES"/>
        </a:p>
      </dgm:t>
    </dgm:pt>
    <dgm:pt modelId="{C28E72A9-793B-40D0-8553-589B55E43A5C}" type="sibTrans" cxnId="{FD08F3EF-2A1B-440D-86B6-5B405D9FAA30}">
      <dgm:prSet/>
      <dgm:spPr/>
      <dgm:t>
        <a:bodyPr/>
        <a:lstStyle/>
        <a:p>
          <a:endParaRPr lang="es-ES"/>
        </a:p>
      </dgm:t>
    </dgm:pt>
    <dgm:pt modelId="{9C9042D8-475E-4007-B8BC-974CE9ABE86D}">
      <dgm:prSet phldrT="[Texto]" custT="1"/>
      <dgm:spPr/>
      <dgm:t>
        <a:bodyPr/>
        <a:lstStyle/>
        <a:p>
          <a:r>
            <a:rPr lang="es-ES" sz="2400" b="1" dirty="0" smtClean="0">
              <a:solidFill>
                <a:srgbClr val="FF0000"/>
              </a:solidFill>
            </a:rPr>
            <a:t>La investigación </a:t>
          </a:r>
        </a:p>
        <a:p>
          <a:r>
            <a:rPr lang="es-ES" sz="2400" b="1" dirty="0" smtClean="0">
              <a:solidFill>
                <a:srgbClr val="FF0000"/>
              </a:solidFill>
            </a:rPr>
            <a:t>científica</a:t>
          </a:r>
          <a:endParaRPr lang="es-ES" sz="2400" b="1" dirty="0">
            <a:solidFill>
              <a:srgbClr val="FF0000"/>
            </a:solidFill>
          </a:endParaRPr>
        </a:p>
      </dgm:t>
    </dgm:pt>
    <dgm:pt modelId="{0B39AB38-A028-43C4-9DF7-D246B6B68B80}" type="parTrans" cxnId="{C1E44024-4A52-4725-80F1-C655FC1433FD}">
      <dgm:prSet/>
      <dgm:spPr/>
      <dgm:t>
        <a:bodyPr/>
        <a:lstStyle/>
        <a:p>
          <a:endParaRPr lang="es-ES"/>
        </a:p>
      </dgm:t>
    </dgm:pt>
    <dgm:pt modelId="{4DFAF3B1-E460-4B02-A217-D2CEA9293462}" type="sibTrans" cxnId="{C1E44024-4A52-4725-80F1-C655FC1433FD}">
      <dgm:prSet/>
      <dgm:spPr/>
      <dgm:t>
        <a:bodyPr/>
        <a:lstStyle/>
        <a:p>
          <a:endParaRPr lang="es-ES"/>
        </a:p>
      </dgm:t>
    </dgm:pt>
    <dgm:pt modelId="{681BE0AA-5C02-4B0B-BCBD-82B7FDEAB2C0}">
      <dgm:prSet phldrT="[Texto]" custT="1"/>
      <dgm:spPr/>
      <dgm:t>
        <a:bodyPr/>
        <a:lstStyle/>
        <a:p>
          <a:r>
            <a:rPr lang="es-ES" sz="2200" dirty="0" smtClean="0"/>
            <a:t>Para generar y difundir conocimiento</a:t>
          </a:r>
          <a:endParaRPr lang="es-ES" sz="2200" dirty="0"/>
        </a:p>
      </dgm:t>
    </dgm:pt>
    <dgm:pt modelId="{59A82292-D615-49D1-979B-F22DDC6351C7}" type="parTrans" cxnId="{34EAB800-DADC-43EC-BB34-F3CAF5C273C8}">
      <dgm:prSet/>
      <dgm:spPr/>
      <dgm:t>
        <a:bodyPr/>
        <a:lstStyle/>
        <a:p>
          <a:endParaRPr lang="es-ES"/>
        </a:p>
      </dgm:t>
    </dgm:pt>
    <dgm:pt modelId="{12252365-98D4-43BC-AF3D-EB0F43DA331B}" type="sibTrans" cxnId="{34EAB800-DADC-43EC-BB34-F3CAF5C273C8}">
      <dgm:prSet/>
      <dgm:spPr/>
      <dgm:t>
        <a:bodyPr/>
        <a:lstStyle/>
        <a:p>
          <a:endParaRPr lang="es-ES"/>
        </a:p>
      </dgm:t>
    </dgm:pt>
    <dgm:pt modelId="{1782DB6E-CFCA-40AC-B811-CEE345B0D2BE}">
      <dgm:prSet phldrT="[Texto]" custT="1"/>
      <dgm:spPr/>
      <dgm:t>
        <a:bodyPr/>
        <a:lstStyle/>
        <a:p>
          <a:r>
            <a:rPr lang="es-ES" sz="2200" dirty="0" smtClean="0"/>
            <a:t>Preparar profesionales con mentalidad científica</a:t>
          </a:r>
          <a:endParaRPr lang="es-ES" sz="2200" dirty="0"/>
        </a:p>
      </dgm:t>
    </dgm:pt>
    <dgm:pt modelId="{E3F2B8E4-DBC1-468B-91A4-1C9E765BBBD8}" type="parTrans" cxnId="{6878DEE0-1674-4D62-A0D1-1380AEB0C5E6}">
      <dgm:prSet/>
      <dgm:spPr/>
      <dgm:t>
        <a:bodyPr/>
        <a:lstStyle/>
        <a:p>
          <a:endParaRPr lang="es-ES"/>
        </a:p>
      </dgm:t>
    </dgm:pt>
    <dgm:pt modelId="{84EFFC48-8065-4BFC-AA73-6E1BD6F5A1CF}" type="sibTrans" cxnId="{6878DEE0-1674-4D62-A0D1-1380AEB0C5E6}">
      <dgm:prSet/>
      <dgm:spPr/>
      <dgm:t>
        <a:bodyPr/>
        <a:lstStyle/>
        <a:p>
          <a:endParaRPr lang="es-ES"/>
        </a:p>
      </dgm:t>
    </dgm:pt>
    <dgm:pt modelId="{77BA92EE-1410-453A-A285-AB98F7A6AD29}">
      <dgm:prSet phldrT="[Texto]" custT="1"/>
      <dgm:spPr/>
      <dgm:t>
        <a:bodyPr/>
        <a:lstStyle/>
        <a:p>
          <a:r>
            <a:rPr lang="es-ES" sz="2200" dirty="0" smtClean="0"/>
            <a:t>La universidad acompaña al individuo toda la vida</a:t>
          </a:r>
          <a:endParaRPr lang="es-ES" sz="2200" dirty="0"/>
        </a:p>
      </dgm:t>
    </dgm:pt>
    <dgm:pt modelId="{857A0451-316F-4417-A263-E7257F5E6CD6}" type="parTrans" cxnId="{CE491910-47C1-4CE6-9708-AACF04D60999}">
      <dgm:prSet/>
      <dgm:spPr/>
      <dgm:t>
        <a:bodyPr/>
        <a:lstStyle/>
        <a:p>
          <a:endParaRPr lang="es-ES"/>
        </a:p>
      </dgm:t>
    </dgm:pt>
    <dgm:pt modelId="{8AD22D9E-0123-4282-B30C-B55C879F13C3}" type="sibTrans" cxnId="{CE491910-47C1-4CE6-9708-AACF04D60999}">
      <dgm:prSet/>
      <dgm:spPr/>
      <dgm:t>
        <a:bodyPr/>
        <a:lstStyle/>
        <a:p>
          <a:endParaRPr lang="es-ES"/>
        </a:p>
      </dgm:t>
    </dgm:pt>
    <dgm:pt modelId="{3FEB1552-0FFC-4C08-8D05-AE7210BA84EF}">
      <dgm:prSet phldrT="[Texto]" custT="1"/>
      <dgm:spPr/>
      <dgm:t>
        <a:bodyPr/>
        <a:lstStyle/>
        <a:p>
          <a:r>
            <a:rPr lang="es-ES" sz="2200" dirty="0" smtClean="0"/>
            <a:t>Personalidades plenas, integradas, competentes</a:t>
          </a:r>
          <a:endParaRPr lang="es-ES" sz="2200" dirty="0"/>
        </a:p>
      </dgm:t>
    </dgm:pt>
    <dgm:pt modelId="{8B94258F-8EDA-48DE-B18A-45407CCF1712}" type="parTrans" cxnId="{2B24B404-3F08-44DA-BD31-AF4BDB3901D9}">
      <dgm:prSet/>
      <dgm:spPr/>
      <dgm:t>
        <a:bodyPr/>
        <a:lstStyle/>
        <a:p>
          <a:endParaRPr lang="en-US"/>
        </a:p>
      </dgm:t>
    </dgm:pt>
    <dgm:pt modelId="{1C60CCC7-2497-4BAA-9BFC-F6BC12D0957B}" type="sibTrans" cxnId="{2B24B404-3F08-44DA-BD31-AF4BDB3901D9}">
      <dgm:prSet/>
      <dgm:spPr/>
      <dgm:t>
        <a:bodyPr/>
        <a:lstStyle/>
        <a:p>
          <a:endParaRPr lang="en-US"/>
        </a:p>
      </dgm:t>
    </dgm:pt>
    <dgm:pt modelId="{43FF74CA-F8CF-4368-A877-4BAD353F961E}">
      <dgm:prSet phldrT="[Texto]" custT="1"/>
      <dgm:spPr/>
      <dgm:t>
        <a:bodyPr/>
        <a:lstStyle/>
        <a:p>
          <a:r>
            <a:rPr lang="es-ES" sz="2200" dirty="0" smtClean="0"/>
            <a:t>Aprendizaje durante toda la vida</a:t>
          </a:r>
          <a:endParaRPr lang="es-ES" sz="2200" dirty="0"/>
        </a:p>
      </dgm:t>
    </dgm:pt>
    <dgm:pt modelId="{B465E1C2-E9F5-4F92-90F2-AF4808A808D9}" type="parTrans" cxnId="{7A47065A-74B9-403D-B087-CA0A88897386}">
      <dgm:prSet/>
      <dgm:spPr/>
      <dgm:t>
        <a:bodyPr/>
        <a:lstStyle/>
        <a:p>
          <a:endParaRPr lang="en-US"/>
        </a:p>
      </dgm:t>
    </dgm:pt>
    <dgm:pt modelId="{64830219-355A-4195-A95F-6AA528D8D363}" type="sibTrans" cxnId="{7A47065A-74B9-403D-B087-CA0A88897386}">
      <dgm:prSet/>
      <dgm:spPr/>
      <dgm:t>
        <a:bodyPr/>
        <a:lstStyle/>
        <a:p>
          <a:endParaRPr lang="en-US"/>
        </a:p>
      </dgm:t>
    </dgm:pt>
    <dgm:pt modelId="{AACB40CF-EFB9-41A7-972A-C0775BB59424}">
      <dgm:prSet phldrT="[Texto]" custT="1"/>
      <dgm:spPr/>
      <dgm:t>
        <a:bodyPr/>
        <a:lstStyle/>
        <a:p>
          <a:endParaRPr lang="es-ES" sz="2400" dirty="0"/>
        </a:p>
      </dgm:t>
    </dgm:pt>
    <dgm:pt modelId="{9B000833-012A-4EF0-9D67-A980B745FDD1}" type="parTrans" cxnId="{377CB848-5C79-48C1-8F4D-1ECBFD17FCFD}">
      <dgm:prSet/>
      <dgm:spPr/>
      <dgm:t>
        <a:bodyPr/>
        <a:lstStyle/>
        <a:p>
          <a:endParaRPr lang="en-US"/>
        </a:p>
      </dgm:t>
    </dgm:pt>
    <dgm:pt modelId="{642F58BC-FD19-4294-9608-DE874D131FAD}" type="sibTrans" cxnId="{377CB848-5C79-48C1-8F4D-1ECBFD17FCFD}">
      <dgm:prSet/>
      <dgm:spPr/>
      <dgm:t>
        <a:bodyPr/>
        <a:lstStyle/>
        <a:p>
          <a:endParaRPr lang="en-US"/>
        </a:p>
      </dgm:t>
    </dgm:pt>
    <dgm:pt modelId="{DFAB29FC-0B11-4F18-A1FC-06FDF4ECF2B8}" type="pres">
      <dgm:prSet presAssocID="{189D921A-50CF-4F55-9E79-3AAF062174AC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AA229998-3A86-4C7C-BE3B-9D9EAC661538}" type="pres">
      <dgm:prSet presAssocID="{E630CA96-F5E2-4CAB-B915-D531726F21FB}" presName="circle1" presStyleLbl="node1" presStyleIdx="0" presStyleCnt="3" custScaleY="108218" custLinFactNeighborX="-7" custLinFactNeighborY="240"/>
      <dgm:spPr/>
    </dgm:pt>
    <dgm:pt modelId="{15BF4A3D-5A15-4FBB-B411-0B4A39A81F32}" type="pres">
      <dgm:prSet presAssocID="{E630CA96-F5E2-4CAB-B915-D531726F21FB}" presName="space" presStyleCnt="0"/>
      <dgm:spPr/>
    </dgm:pt>
    <dgm:pt modelId="{B9C408D1-3BBE-4AB8-AD5C-55F0158C4729}" type="pres">
      <dgm:prSet presAssocID="{E630CA96-F5E2-4CAB-B915-D531726F21FB}" presName="rect1" presStyleLbl="alignAcc1" presStyleIdx="0" presStyleCnt="3" custScaleX="101865" custScaleY="100000" custLinFactNeighborX="1457" custLinFactNeighborY="-3465"/>
      <dgm:spPr/>
      <dgm:t>
        <a:bodyPr/>
        <a:lstStyle/>
        <a:p>
          <a:endParaRPr lang="es-ES"/>
        </a:p>
      </dgm:t>
    </dgm:pt>
    <dgm:pt modelId="{61E80069-1BC0-4EB1-9AB1-C884286E6A20}" type="pres">
      <dgm:prSet presAssocID="{0154B9B8-CA2C-4038-A737-A4C4DC0FA2C9}" presName="vertSpace2" presStyleLbl="node1" presStyleIdx="0" presStyleCnt="3"/>
      <dgm:spPr/>
    </dgm:pt>
    <dgm:pt modelId="{4C5073F2-B5E6-4717-8015-F6157BC33C06}" type="pres">
      <dgm:prSet presAssocID="{0154B9B8-CA2C-4038-A737-A4C4DC0FA2C9}" presName="circle2" presStyleLbl="node1" presStyleIdx="1" presStyleCnt="3" custScaleX="106808" custScaleY="82492" custLinFactNeighborX="-11" custLinFactNeighborY="-228"/>
      <dgm:spPr/>
    </dgm:pt>
    <dgm:pt modelId="{661B65AC-B3BA-4A9E-873F-F6AC02B402F5}" type="pres">
      <dgm:prSet presAssocID="{0154B9B8-CA2C-4038-A737-A4C4DC0FA2C9}" presName="rect2" presStyleLbl="alignAcc1" presStyleIdx="1" presStyleCnt="3" custScaleX="101866" custScaleY="86724" custLinFactNeighborX="1457" custLinFactNeighborY="-9328"/>
      <dgm:spPr/>
      <dgm:t>
        <a:bodyPr/>
        <a:lstStyle/>
        <a:p>
          <a:endParaRPr lang="es-ES"/>
        </a:p>
      </dgm:t>
    </dgm:pt>
    <dgm:pt modelId="{DCF4201D-114C-4487-9A72-73DE22FDAEC7}" type="pres">
      <dgm:prSet presAssocID="{9C9042D8-475E-4007-B8BC-974CE9ABE86D}" presName="vertSpace3" presStyleLbl="node1" presStyleIdx="1" presStyleCnt="3"/>
      <dgm:spPr/>
    </dgm:pt>
    <dgm:pt modelId="{B1855062-6CC5-4FD3-9A40-CA1BC6B0DD83}" type="pres">
      <dgm:prSet presAssocID="{9C9042D8-475E-4007-B8BC-974CE9ABE86D}" presName="circle3" presStyleLbl="node1" presStyleIdx="2" presStyleCnt="3" custScaleY="82802" custLinFactNeighborX="1087" custLinFactNeighborY="9738"/>
      <dgm:spPr/>
    </dgm:pt>
    <dgm:pt modelId="{5CB7FCA1-928C-4063-8931-E0BE6FCB472A}" type="pres">
      <dgm:prSet presAssocID="{9C9042D8-475E-4007-B8BC-974CE9ABE86D}" presName="rect3" presStyleLbl="alignAcc1" presStyleIdx="2" presStyleCnt="3" custScaleX="100642" custScaleY="106474" custLinFactNeighborX="-216" custLinFactNeighborY="7820"/>
      <dgm:spPr/>
      <dgm:t>
        <a:bodyPr/>
        <a:lstStyle/>
        <a:p>
          <a:endParaRPr lang="es-ES"/>
        </a:p>
      </dgm:t>
    </dgm:pt>
    <dgm:pt modelId="{9232DBD2-7F06-448D-81C6-E016C3A1391E}" type="pres">
      <dgm:prSet presAssocID="{E630CA96-F5E2-4CAB-B915-D531726F21FB}" presName="rect1ParTx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CFAB03B1-BD01-4592-9B17-35D347182CB7}" type="pres">
      <dgm:prSet presAssocID="{E630CA96-F5E2-4CAB-B915-D531726F21FB}" presName="rect1ChTx" presStyleLbl="alignAcc1" presStyleIdx="2" presStyleCnt="3" custScaleX="101914" custScaleY="100000" custLinFactNeighborX="-3030" custLinFactNeighborY="21041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BD706CDB-4A90-492E-AC4D-54C6D6730201}" type="pres">
      <dgm:prSet presAssocID="{0154B9B8-CA2C-4038-A737-A4C4DC0FA2C9}" presName="rect2ParTx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CB5C1B18-DCBD-473D-B760-B62E731246FB}" type="pres">
      <dgm:prSet presAssocID="{0154B9B8-CA2C-4038-A737-A4C4DC0FA2C9}" presName="rect2ChTx" presStyleLbl="alignAcc1" presStyleIdx="2" presStyleCnt="3" custScaleX="109773" custScaleY="112167" custLinFactNeighborX="2564" custLinFactNeighborY="4929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77A5FE4B-132B-4589-9514-ACB50327DDF6}" type="pres">
      <dgm:prSet presAssocID="{9C9042D8-475E-4007-B8BC-974CE9ABE86D}" presName="rect3ParTx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EA903B94-EFF0-4150-B7F4-D7F10A00848F}" type="pres">
      <dgm:prSet presAssocID="{9C9042D8-475E-4007-B8BC-974CE9ABE86D}" presName="rect3ChTx" presStyleLbl="alignAcc1" presStyleIdx="2" presStyleCnt="3" custScaleX="107974" custScaleY="100000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A6B82F82-F24F-4715-B0C1-4FAC1066E9F6}" type="presOf" srcId="{0154B9B8-CA2C-4038-A737-A4C4DC0FA2C9}" destId="{BD706CDB-4A90-492E-AC4D-54C6D6730201}" srcOrd="1" destOrd="0" presId="urn:microsoft.com/office/officeart/2005/8/layout/target3"/>
    <dgm:cxn modelId="{2B24B404-3F08-44DA-BD31-AF4BDB3901D9}" srcId="{E630CA96-F5E2-4CAB-B915-D531726F21FB}" destId="{3FEB1552-0FFC-4C08-8D05-AE7210BA84EF}" srcOrd="0" destOrd="0" parTransId="{8B94258F-8EDA-48DE-B18A-45407CCF1712}" sibTransId="{1C60CCC7-2497-4BAA-9BFC-F6BC12D0957B}"/>
    <dgm:cxn modelId="{DEAD8CF9-B0AD-40A8-9113-BC18DDAF30A7}" type="presOf" srcId="{E630CA96-F5E2-4CAB-B915-D531726F21FB}" destId="{9232DBD2-7F06-448D-81C6-E016C3A1391E}" srcOrd="1" destOrd="0" presId="urn:microsoft.com/office/officeart/2005/8/layout/target3"/>
    <dgm:cxn modelId="{C1E44024-4A52-4725-80F1-C655FC1433FD}" srcId="{189D921A-50CF-4F55-9E79-3AAF062174AC}" destId="{9C9042D8-475E-4007-B8BC-974CE9ABE86D}" srcOrd="2" destOrd="0" parTransId="{0B39AB38-A028-43C4-9DF7-D246B6B68B80}" sibTransId="{4DFAF3B1-E460-4B02-A217-D2CEA9293462}"/>
    <dgm:cxn modelId="{C4C1745D-4639-4AF9-9B81-25897F7868D6}" srcId="{189D921A-50CF-4F55-9E79-3AAF062174AC}" destId="{E630CA96-F5E2-4CAB-B915-D531726F21FB}" srcOrd="0" destOrd="0" parTransId="{7B138A0B-1064-4E31-89EF-6A03F2EAD41B}" sibTransId="{8651EE66-5F84-4259-91D5-C299C98A6E89}"/>
    <dgm:cxn modelId="{6E304036-2CA6-4AE9-844B-FB93124CB7D6}" type="presOf" srcId="{3FEB1552-0FFC-4C08-8D05-AE7210BA84EF}" destId="{CFAB03B1-BD01-4592-9B17-35D347182CB7}" srcOrd="0" destOrd="0" presId="urn:microsoft.com/office/officeart/2005/8/layout/target3"/>
    <dgm:cxn modelId="{505CA4E3-5BAF-4F71-AC79-72FB81062DA2}" type="presOf" srcId="{0154B9B8-CA2C-4038-A737-A4C4DC0FA2C9}" destId="{661B65AC-B3BA-4A9E-873F-F6AC02B402F5}" srcOrd="0" destOrd="0" presId="urn:microsoft.com/office/officeart/2005/8/layout/target3"/>
    <dgm:cxn modelId="{3C0C6052-895B-40B5-AE6B-030F20B517C0}" type="presOf" srcId="{9C9042D8-475E-4007-B8BC-974CE9ABE86D}" destId="{77A5FE4B-132B-4589-9514-ACB50327DDF6}" srcOrd="1" destOrd="0" presId="urn:microsoft.com/office/officeart/2005/8/layout/target3"/>
    <dgm:cxn modelId="{377CB848-5C79-48C1-8F4D-1ECBFD17FCFD}" srcId="{9C9042D8-475E-4007-B8BC-974CE9ABE86D}" destId="{AACB40CF-EFB9-41A7-972A-C0775BB59424}" srcOrd="0" destOrd="0" parTransId="{9B000833-012A-4EF0-9D67-A980B745FDD1}" sibTransId="{642F58BC-FD19-4294-9608-DE874D131FAD}"/>
    <dgm:cxn modelId="{34EAB800-DADC-43EC-BB34-F3CAF5C273C8}" srcId="{9C9042D8-475E-4007-B8BC-974CE9ABE86D}" destId="{681BE0AA-5C02-4B0B-BCBD-82B7FDEAB2C0}" srcOrd="1" destOrd="0" parTransId="{59A82292-D615-49D1-979B-F22DDC6351C7}" sibTransId="{12252365-98D4-43BC-AF3D-EB0F43DA331B}"/>
    <dgm:cxn modelId="{27A24279-DE2C-4469-975B-A1A7E16BD7B2}" type="presOf" srcId="{681BE0AA-5C02-4B0B-BCBD-82B7FDEAB2C0}" destId="{EA903B94-EFF0-4150-B7F4-D7F10A00848F}" srcOrd="0" destOrd="1" presId="urn:microsoft.com/office/officeart/2005/8/layout/target3"/>
    <dgm:cxn modelId="{3F09996E-163F-424A-BA98-303FAD9BF6BA}" type="presOf" srcId="{189D921A-50CF-4F55-9E79-3AAF062174AC}" destId="{DFAB29FC-0B11-4F18-A1FC-06FDF4ECF2B8}" srcOrd="0" destOrd="0" presId="urn:microsoft.com/office/officeart/2005/8/layout/target3"/>
    <dgm:cxn modelId="{333BD7F0-6B1C-48D8-A26C-B575EC8FF026}" type="presOf" srcId="{AACB40CF-EFB9-41A7-972A-C0775BB59424}" destId="{EA903B94-EFF0-4150-B7F4-D7F10A00848F}" srcOrd="0" destOrd="0" presId="urn:microsoft.com/office/officeart/2005/8/layout/target3"/>
    <dgm:cxn modelId="{CE491910-47C1-4CE6-9708-AACF04D60999}" srcId="{0154B9B8-CA2C-4038-A737-A4C4DC0FA2C9}" destId="{77BA92EE-1410-453A-A285-AB98F7A6AD29}" srcOrd="1" destOrd="0" parTransId="{857A0451-316F-4417-A263-E7257F5E6CD6}" sibTransId="{8AD22D9E-0123-4282-B30C-B55C879F13C3}"/>
    <dgm:cxn modelId="{9DEE370E-7904-4944-B885-E28E9926DF99}" type="presOf" srcId="{9C9042D8-475E-4007-B8BC-974CE9ABE86D}" destId="{5CB7FCA1-928C-4063-8931-E0BE6FCB472A}" srcOrd="0" destOrd="0" presId="urn:microsoft.com/office/officeart/2005/8/layout/target3"/>
    <dgm:cxn modelId="{6878DEE0-1674-4D62-A0D1-1380AEB0C5E6}" srcId="{9C9042D8-475E-4007-B8BC-974CE9ABE86D}" destId="{1782DB6E-CFCA-40AC-B811-CEE345B0D2BE}" srcOrd="2" destOrd="0" parTransId="{E3F2B8E4-DBC1-468B-91A4-1C9E765BBBD8}" sibTransId="{84EFFC48-8065-4BFC-AA73-6E1BD6F5A1CF}"/>
    <dgm:cxn modelId="{7A47065A-74B9-403D-B087-CA0A88897386}" srcId="{0154B9B8-CA2C-4038-A737-A4C4DC0FA2C9}" destId="{43FF74CA-F8CF-4368-A877-4BAD353F961E}" srcOrd="0" destOrd="0" parTransId="{B465E1C2-E9F5-4F92-90F2-AF4808A808D9}" sibTransId="{64830219-355A-4195-A95F-6AA528D8D363}"/>
    <dgm:cxn modelId="{F8512DBF-BBA7-4FCE-ACDD-7B9F5B98F23F}" type="presOf" srcId="{77BA92EE-1410-453A-A285-AB98F7A6AD29}" destId="{CB5C1B18-DCBD-473D-B760-B62E731246FB}" srcOrd="0" destOrd="1" presId="urn:microsoft.com/office/officeart/2005/8/layout/target3"/>
    <dgm:cxn modelId="{F330A738-8A04-4534-B713-F5132B9F672F}" type="presOf" srcId="{43FF74CA-F8CF-4368-A877-4BAD353F961E}" destId="{CB5C1B18-DCBD-473D-B760-B62E731246FB}" srcOrd="0" destOrd="0" presId="urn:microsoft.com/office/officeart/2005/8/layout/target3"/>
    <dgm:cxn modelId="{25BC303F-BB2B-48A8-B737-F8C9B68B4C3D}" type="presOf" srcId="{E630CA96-F5E2-4CAB-B915-D531726F21FB}" destId="{B9C408D1-3BBE-4AB8-AD5C-55F0158C4729}" srcOrd="0" destOrd="0" presId="urn:microsoft.com/office/officeart/2005/8/layout/target3"/>
    <dgm:cxn modelId="{FD08F3EF-2A1B-440D-86B6-5B405D9FAA30}" srcId="{189D921A-50CF-4F55-9E79-3AAF062174AC}" destId="{0154B9B8-CA2C-4038-A737-A4C4DC0FA2C9}" srcOrd="1" destOrd="0" parTransId="{6212049F-DBFE-44D6-A8B0-C75182B5815B}" sibTransId="{C28E72A9-793B-40D0-8553-589B55E43A5C}"/>
    <dgm:cxn modelId="{C59D9905-3A79-4058-BF7A-5A235DF2638D}" type="presOf" srcId="{1782DB6E-CFCA-40AC-B811-CEE345B0D2BE}" destId="{EA903B94-EFF0-4150-B7F4-D7F10A00848F}" srcOrd="0" destOrd="2" presId="urn:microsoft.com/office/officeart/2005/8/layout/target3"/>
    <dgm:cxn modelId="{39F60C4F-2D32-4A02-A0C9-41AAC43A3746}" type="presParOf" srcId="{DFAB29FC-0B11-4F18-A1FC-06FDF4ECF2B8}" destId="{AA229998-3A86-4C7C-BE3B-9D9EAC661538}" srcOrd="0" destOrd="0" presId="urn:microsoft.com/office/officeart/2005/8/layout/target3"/>
    <dgm:cxn modelId="{F967F0B6-DBDD-4DA7-B1C1-AC80052DA56A}" type="presParOf" srcId="{DFAB29FC-0B11-4F18-A1FC-06FDF4ECF2B8}" destId="{15BF4A3D-5A15-4FBB-B411-0B4A39A81F32}" srcOrd="1" destOrd="0" presId="urn:microsoft.com/office/officeart/2005/8/layout/target3"/>
    <dgm:cxn modelId="{83377AC2-063F-4BFC-AA0A-50C4FB4C76D7}" type="presParOf" srcId="{DFAB29FC-0B11-4F18-A1FC-06FDF4ECF2B8}" destId="{B9C408D1-3BBE-4AB8-AD5C-55F0158C4729}" srcOrd="2" destOrd="0" presId="urn:microsoft.com/office/officeart/2005/8/layout/target3"/>
    <dgm:cxn modelId="{8A074485-33CF-4637-8270-928C2A808F75}" type="presParOf" srcId="{DFAB29FC-0B11-4F18-A1FC-06FDF4ECF2B8}" destId="{61E80069-1BC0-4EB1-9AB1-C884286E6A20}" srcOrd="3" destOrd="0" presId="urn:microsoft.com/office/officeart/2005/8/layout/target3"/>
    <dgm:cxn modelId="{6171FC58-0B22-4FE3-BFEB-BD982C1C5C06}" type="presParOf" srcId="{DFAB29FC-0B11-4F18-A1FC-06FDF4ECF2B8}" destId="{4C5073F2-B5E6-4717-8015-F6157BC33C06}" srcOrd="4" destOrd="0" presId="urn:microsoft.com/office/officeart/2005/8/layout/target3"/>
    <dgm:cxn modelId="{B273DC98-0C25-49AA-B51E-B9790B2F66C1}" type="presParOf" srcId="{DFAB29FC-0B11-4F18-A1FC-06FDF4ECF2B8}" destId="{661B65AC-B3BA-4A9E-873F-F6AC02B402F5}" srcOrd="5" destOrd="0" presId="urn:microsoft.com/office/officeart/2005/8/layout/target3"/>
    <dgm:cxn modelId="{B50241E1-E92C-40B6-B344-16033A3A27D1}" type="presParOf" srcId="{DFAB29FC-0B11-4F18-A1FC-06FDF4ECF2B8}" destId="{DCF4201D-114C-4487-9A72-73DE22FDAEC7}" srcOrd="6" destOrd="0" presId="urn:microsoft.com/office/officeart/2005/8/layout/target3"/>
    <dgm:cxn modelId="{E9E3DEBB-B923-4AF4-8836-A1BCD371883F}" type="presParOf" srcId="{DFAB29FC-0B11-4F18-A1FC-06FDF4ECF2B8}" destId="{B1855062-6CC5-4FD3-9A40-CA1BC6B0DD83}" srcOrd="7" destOrd="0" presId="urn:microsoft.com/office/officeart/2005/8/layout/target3"/>
    <dgm:cxn modelId="{62ED0BA0-C2EB-40D3-B181-523BE26ABBE7}" type="presParOf" srcId="{DFAB29FC-0B11-4F18-A1FC-06FDF4ECF2B8}" destId="{5CB7FCA1-928C-4063-8931-E0BE6FCB472A}" srcOrd="8" destOrd="0" presId="urn:microsoft.com/office/officeart/2005/8/layout/target3"/>
    <dgm:cxn modelId="{31DBB3BC-8E66-4CDC-BD3F-DD056CB83479}" type="presParOf" srcId="{DFAB29FC-0B11-4F18-A1FC-06FDF4ECF2B8}" destId="{9232DBD2-7F06-448D-81C6-E016C3A1391E}" srcOrd="9" destOrd="0" presId="urn:microsoft.com/office/officeart/2005/8/layout/target3"/>
    <dgm:cxn modelId="{A1BA8487-B5B2-47E7-BE86-2DDF0A0500B3}" type="presParOf" srcId="{DFAB29FC-0B11-4F18-A1FC-06FDF4ECF2B8}" destId="{CFAB03B1-BD01-4592-9B17-35D347182CB7}" srcOrd="10" destOrd="0" presId="urn:microsoft.com/office/officeart/2005/8/layout/target3"/>
    <dgm:cxn modelId="{296263A8-733F-4CC0-A865-738784FAB656}" type="presParOf" srcId="{DFAB29FC-0B11-4F18-A1FC-06FDF4ECF2B8}" destId="{BD706CDB-4A90-492E-AC4D-54C6D6730201}" srcOrd="11" destOrd="0" presId="urn:microsoft.com/office/officeart/2005/8/layout/target3"/>
    <dgm:cxn modelId="{B79660D3-4B06-4A48-A952-827C53A195BF}" type="presParOf" srcId="{DFAB29FC-0B11-4F18-A1FC-06FDF4ECF2B8}" destId="{CB5C1B18-DCBD-473D-B760-B62E731246FB}" srcOrd="12" destOrd="0" presId="urn:microsoft.com/office/officeart/2005/8/layout/target3"/>
    <dgm:cxn modelId="{1BBCB8CF-0A84-4409-93E0-F1DCFAEC5706}" type="presParOf" srcId="{DFAB29FC-0B11-4F18-A1FC-06FDF4ECF2B8}" destId="{77A5FE4B-132B-4589-9514-ACB50327DDF6}" srcOrd="13" destOrd="0" presId="urn:microsoft.com/office/officeart/2005/8/layout/target3"/>
    <dgm:cxn modelId="{02C1FCCC-E284-482B-9387-B8A7175F2C9A}" type="presParOf" srcId="{DFAB29FC-0B11-4F18-A1FC-06FDF4ECF2B8}" destId="{EA903B94-EFF0-4150-B7F4-D7F10A00848F}" srcOrd="14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89D921A-50CF-4F55-9E79-3AAF062174AC}" type="doc">
      <dgm:prSet loTypeId="urn:microsoft.com/office/officeart/2005/8/layout/targe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E630CA96-F5E2-4CAB-B915-D531726F21FB}">
      <dgm:prSet phldrT="[Texto]" custT="1"/>
      <dgm:spPr/>
      <dgm:t>
        <a:bodyPr/>
        <a:lstStyle/>
        <a:p>
          <a:r>
            <a:rPr lang="es-ES" sz="2400" b="1" dirty="0" smtClean="0">
              <a:solidFill>
                <a:srgbClr val="FF0000"/>
              </a:solidFill>
            </a:rPr>
            <a:t>Preservar,  desarrolla y </a:t>
          </a:r>
        </a:p>
        <a:p>
          <a:r>
            <a:rPr lang="es-ES" sz="2400" b="1" dirty="0" smtClean="0">
              <a:solidFill>
                <a:srgbClr val="FF0000"/>
              </a:solidFill>
            </a:rPr>
            <a:t>promover cultura</a:t>
          </a:r>
          <a:endParaRPr lang="es-ES" sz="2400" b="1" dirty="0">
            <a:solidFill>
              <a:srgbClr val="FF0000"/>
            </a:solidFill>
          </a:endParaRPr>
        </a:p>
      </dgm:t>
    </dgm:pt>
    <dgm:pt modelId="{7B138A0B-1064-4E31-89EF-6A03F2EAD41B}" type="parTrans" cxnId="{C4C1745D-4639-4AF9-9B81-25897F7868D6}">
      <dgm:prSet/>
      <dgm:spPr/>
      <dgm:t>
        <a:bodyPr/>
        <a:lstStyle/>
        <a:p>
          <a:endParaRPr lang="es-ES"/>
        </a:p>
      </dgm:t>
    </dgm:pt>
    <dgm:pt modelId="{8651EE66-5F84-4259-91D5-C299C98A6E89}" type="sibTrans" cxnId="{C4C1745D-4639-4AF9-9B81-25897F7868D6}">
      <dgm:prSet/>
      <dgm:spPr/>
      <dgm:t>
        <a:bodyPr/>
        <a:lstStyle/>
        <a:p>
          <a:endParaRPr lang="es-ES"/>
        </a:p>
      </dgm:t>
    </dgm:pt>
    <dgm:pt modelId="{8743AA78-8A50-4105-8107-4B8558C8FC8A}">
      <dgm:prSet phldrT="[Texto]" custT="1"/>
      <dgm:spPr/>
      <dgm:t>
        <a:bodyPr/>
        <a:lstStyle/>
        <a:p>
          <a:r>
            <a:rPr lang="es-ES" sz="2200" dirty="0" smtClean="0">
              <a:solidFill>
                <a:schemeClr val="tx1"/>
              </a:solidFill>
            </a:rPr>
            <a:t>Nacional, regional, internacional, e</a:t>
          </a:r>
          <a:r>
            <a:rPr lang="es-ES" sz="2200" dirty="0" smtClean="0"/>
            <a:t>n un mundo donde se trata de imponer una cultura artificial, descontextualizada.</a:t>
          </a:r>
          <a:endParaRPr lang="es-ES" sz="2200" dirty="0"/>
        </a:p>
      </dgm:t>
    </dgm:pt>
    <dgm:pt modelId="{BE2F3579-42AD-4BE2-B44A-9D2DA3FF8279}" type="parTrans" cxnId="{B6F67ECC-2FFC-4DE6-8CA6-DE560C5316DA}">
      <dgm:prSet/>
      <dgm:spPr/>
      <dgm:t>
        <a:bodyPr/>
        <a:lstStyle/>
        <a:p>
          <a:endParaRPr lang="es-ES"/>
        </a:p>
      </dgm:t>
    </dgm:pt>
    <dgm:pt modelId="{6B1FB1F3-D168-48E7-A435-919887C0FBFB}" type="sibTrans" cxnId="{B6F67ECC-2FFC-4DE6-8CA6-DE560C5316DA}">
      <dgm:prSet/>
      <dgm:spPr/>
      <dgm:t>
        <a:bodyPr/>
        <a:lstStyle/>
        <a:p>
          <a:endParaRPr lang="es-ES"/>
        </a:p>
      </dgm:t>
    </dgm:pt>
    <dgm:pt modelId="{0154B9B8-CA2C-4038-A737-A4C4DC0FA2C9}">
      <dgm:prSet phldrT="[Texto]" custT="1"/>
      <dgm:spPr/>
      <dgm:t>
        <a:bodyPr/>
        <a:lstStyle/>
        <a:p>
          <a:r>
            <a:rPr lang="es-ES" sz="2400" b="1" dirty="0" smtClean="0">
              <a:solidFill>
                <a:srgbClr val="FF0000"/>
              </a:solidFill>
            </a:rPr>
            <a:t>Protección de los valores de la sociedad (función ética)</a:t>
          </a:r>
          <a:endParaRPr lang="es-ES" sz="2400" b="1" dirty="0">
            <a:solidFill>
              <a:srgbClr val="FF0000"/>
            </a:solidFill>
          </a:endParaRPr>
        </a:p>
      </dgm:t>
    </dgm:pt>
    <dgm:pt modelId="{6212049F-DBFE-44D6-A8B0-C75182B5815B}" type="parTrans" cxnId="{FD08F3EF-2A1B-440D-86B6-5B405D9FAA30}">
      <dgm:prSet/>
      <dgm:spPr/>
      <dgm:t>
        <a:bodyPr/>
        <a:lstStyle/>
        <a:p>
          <a:endParaRPr lang="es-ES"/>
        </a:p>
      </dgm:t>
    </dgm:pt>
    <dgm:pt modelId="{C28E72A9-793B-40D0-8553-589B55E43A5C}" type="sibTrans" cxnId="{FD08F3EF-2A1B-440D-86B6-5B405D9FAA30}">
      <dgm:prSet/>
      <dgm:spPr/>
      <dgm:t>
        <a:bodyPr/>
        <a:lstStyle/>
        <a:p>
          <a:endParaRPr lang="es-ES"/>
        </a:p>
      </dgm:t>
    </dgm:pt>
    <dgm:pt modelId="{3D0747BA-FA98-4DAC-89F7-3BE936F5CB2F}">
      <dgm:prSet phldrT="[Texto]" custT="1"/>
      <dgm:spPr/>
      <dgm:t>
        <a:bodyPr/>
        <a:lstStyle/>
        <a:p>
          <a:r>
            <a:rPr lang="es-ES" sz="2200" dirty="0" smtClean="0"/>
            <a:t>Formar profesionales con un desempeño responsable.</a:t>
          </a:r>
          <a:endParaRPr lang="es-ES" sz="2200" dirty="0"/>
        </a:p>
      </dgm:t>
    </dgm:pt>
    <dgm:pt modelId="{563B5964-1040-4BE4-A9BA-23992A6E7CB8}" type="parTrans" cxnId="{B75F0B6D-8481-41F1-AEFE-6F4B6490582E}">
      <dgm:prSet/>
      <dgm:spPr/>
      <dgm:t>
        <a:bodyPr/>
        <a:lstStyle/>
        <a:p>
          <a:endParaRPr lang="es-ES"/>
        </a:p>
      </dgm:t>
    </dgm:pt>
    <dgm:pt modelId="{54CE78AD-B12D-446D-A21E-ED3B3A89AC1D}" type="sibTrans" cxnId="{B75F0B6D-8481-41F1-AEFE-6F4B6490582E}">
      <dgm:prSet/>
      <dgm:spPr/>
      <dgm:t>
        <a:bodyPr/>
        <a:lstStyle/>
        <a:p>
          <a:endParaRPr lang="es-ES"/>
        </a:p>
      </dgm:t>
    </dgm:pt>
    <dgm:pt modelId="{9C9042D8-475E-4007-B8BC-974CE9ABE86D}">
      <dgm:prSet phldrT="[Texto]" custT="1"/>
      <dgm:spPr/>
      <dgm:t>
        <a:bodyPr/>
        <a:lstStyle/>
        <a:p>
          <a:r>
            <a:rPr lang="es-ES" sz="2400" b="1" dirty="0" smtClean="0">
              <a:solidFill>
                <a:srgbClr val="FF0000"/>
              </a:solidFill>
            </a:rPr>
            <a:t>Desarrollo y mejora de todos los niveles educacionales</a:t>
          </a:r>
          <a:endParaRPr lang="es-ES" sz="2400" b="1" dirty="0">
            <a:solidFill>
              <a:srgbClr val="FF0000"/>
            </a:solidFill>
          </a:endParaRPr>
        </a:p>
      </dgm:t>
    </dgm:pt>
    <dgm:pt modelId="{0B39AB38-A028-43C4-9DF7-D246B6B68B80}" type="parTrans" cxnId="{C1E44024-4A52-4725-80F1-C655FC1433FD}">
      <dgm:prSet/>
      <dgm:spPr/>
      <dgm:t>
        <a:bodyPr/>
        <a:lstStyle/>
        <a:p>
          <a:endParaRPr lang="es-ES"/>
        </a:p>
      </dgm:t>
    </dgm:pt>
    <dgm:pt modelId="{4DFAF3B1-E460-4B02-A217-D2CEA9293462}" type="sibTrans" cxnId="{C1E44024-4A52-4725-80F1-C655FC1433FD}">
      <dgm:prSet/>
      <dgm:spPr/>
      <dgm:t>
        <a:bodyPr/>
        <a:lstStyle/>
        <a:p>
          <a:endParaRPr lang="es-ES"/>
        </a:p>
      </dgm:t>
    </dgm:pt>
    <dgm:pt modelId="{681BE0AA-5C02-4B0B-BCBD-82B7FDEAB2C0}">
      <dgm:prSet phldrT="[Texto]" custT="1"/>
      <dgm:spPr/>
      <dgm:t>
        <a:bodyPr/>
        <a:lstStyle/>
        <a:p>
          <a:r>
            <a:rPr lang="es-ES" sz="2200" dirty="0" smtClean="0"/>
            <a:t>A través de la formación inicial y continua de los docentes.</a:t>
          </a:r>
          <a:endParaRPr lang="es-ES" sz="2200" dirty="0"/>
        </a:p>
      </dgm:t>
    </dgm:pt>
    <dgm:pt modelId="{59A82292-D615-49D1-979B-F22DDC6351C7}" type="parTrans" cxnId="{34EAB800-DADC-43EC-BB34-F3CAF5C273C8}">
      <dgm:prSet/>
      <dgm:spPr/>
      <dgm:t>
        <a:bodyPr/>
        <a:lstStyle/>
        <a:p>
          <a:endParaRPr lang="es-ES"/>
        </a:p>
      </dgm:t>
    </dgm:pt>
    <dgm:pt modelId="{12252365-98D4-43BC-AF3D-EB0F43DA331B}" type="sibTrans" cxnId="{34EAB800-DADC-43EC-BB34-F3CAF5C273C8}">
      <dgm:prSet/>
      <dgm:spPr/>
      <dgm:t>
        <a:bodyPr/>
        <a:lstStyle/>
        <a:p>
          <a:endParaRPr lang="es-ES"/>
        </a:p>
      </dgm:t>
    </dgm:pt>
    <dgm:pt modelId="{1782DB6E-CFCA-40AC-B811-CEE345B0D2BE}">
      <dgm:prSet phldrT="[Texto]" custT="1"/>
      <dgm:spPr/>
      <dgm:t>
        <a:bodyPr/>
        <a:lstStyle/>
        <a:p>
          <a:r>
            <a:rPr lang="es-ES" sz="2200" dirty="0" smtClean="0"/>
            <a:t>Preparación pedagógica de los claustros.</a:t>
          </a:r>
          <a:endParaRPr lang="es-ES" sz="2200" dirty="0"/>
        </a:p>
      </dgm:t>
    </dgm:pt>
    <dgm:pt modelId="{E3F2B8E4-DBC1-468B-91A4-1C9E765BBBD8}" type="parTrans" cxnId="{6878DEE0-1674-4D62-A0D1-1380AEB0C5E6}">
      <dgm:prSet/>
      <dgm:spPr/>
      <dgm:t>
        <a:bodyPr/>
        <a:lstStyle/>
        <a:p>
          <a:endParaRPr lang="es-ES"/>
        </a:p>
      </dgm:t>
    </dgm:pt>
    <dgm:pt modelId="{84EFFC48-8065-4BFC-AA73-6E1BD6F5A1CF}" type="sibTrans" cxnId="{6878DEE0-1674-4D62-A0D1-1380AEB0C5E6}">
      <dgm:prSet/>
      <dgm:spPr/>
      <dgm:t>
        <a:bodyPr/>
        <a:lstStyle/>
        <a:p>
          <a:endParaRPr lang="es-ES"/>
        </a:p>
      </dgm:t>
    </dgm:pt>
    <dgm:pt modelId="{DFAB29FC-0B11-4F18-A1FC-06FDF4ECF2B8}" type="pres">
      <dgm:prSet presAssocID="{189D921A-50CF-4F55-9E79-3AAF062174AC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AA229998-3A86-4C7C-BE3B-9D9EAC661538}" type="pres">
      <dgm:prSet presAssocID="{E630CA96-F5E2-4CAB-B915-D531726F21FB}" presName="circle1" presStyleLbl="node1" presStyleIdx="0" presStyleCnt="3" custScaleY="103478" custLinFactNeighborX="-652" custLinFactNeighborY="-782"/>
      <dgm:spPr/>
    </dgm:pt>
    <dgm:pt modelId="{15BF4A3D-5A15-4FBB-B411-0B4A39A81F32}" type="pres">
      <dgm:prSet presAssocID="{E630CA96-F5E2-4CAB-B915-D531726F21FB}" presName="space" presStyleCnt="0"/>
      <dgm:spPr/>
    </dgm:pt>
    <dgm:pt modelId="{B9C408D1-3BBE-4AB8-AD5C-55F0158C4729}" type="pres">
      <dgm:prSet presAssocID="{E630CA96-F5E2-4CAB-B915-D531726F21FB}" presName="rect1" presStyleLbl="alignAcc1" presStyleIdx="0" presStyleCnt="3" custScaleX="101681" custScaleY="105042"/>
      <dgm:spPr/>
      <dgm:t>
        <a:bodyPr/>
        <a:lstStyle/>
        <a:p>
          <a:endParaRPr lang="es-ES"/>
        </a:p>
      </dgm:t>
    </dgm:pt>
    <dgm:pt modelId="{61E80069-1BC0-4EB1-9AB1-C884286E6A20}" type="pres">
      <dgm:prSet presAssocID="{0154B9B8-CA2C-4038-A737-A4C4DC0FA2C9}" presName="vertSpace2" presStyleLbl="node1" presStyleIdx="0" presStyleCnt="3"/>
      <dgm:spPr/>
    </dgm:pt>
    <dgm:pt modelId="{4C5073F2-B5E6-4717-8015-F6157BC33C06}" type="pres">
      <dgm:prSet presAssocID="{0154B9B8-CA2C-4038-A737-A4C4DC0FA2C9}" presName="circle2" presStyleLbl="node1" presStyleIdx="1" presStyleCnt="3"/>
      <dgm:spPr/>
    </dgm:pt>
    <dgm:pt modelId="{661B65AC-B3BA-4A9E-873F-F6AC02B402F5}" type="pres">
      <dgm:prSet presAssocID="{0154B9B8-CA2C-4038-A737-A4C4DC0FA2C9}" presName="rect2" presStyleLbl="alignAcc1" presStyleIdx="1" presStyleCnt="3"/>
      <dgm:spPr/>
      <dgm:t>
        <a:bodyPr/>
        <a:lstStyle/>
        <a:p>
          <a:endParaRPr lang="es-ES"/>
        </a:p>
      </dgm:t>
    </dgm:pt>
    <dgm:pt modelId="{DCF4201D-114C-4487-9A72-73DE22FDAEC7}" type="pres">
      <dgm:prSet presAssocID="{9C9042D8-475E-4007-B8BC-974CE9ABE86D}" presName="vertSpace3" presStyleLbl="node1" presStyleIdx="1" presStyleCnt="3"/>
      <dgm:spPr/>
    </dgm:pt>
    <dgm:pt modelId="{B1855062-6CC5-4FD3-9A40-CA1BC6B0DD83}" type="pres">
      <dgm:prSet presAssocID="{9C9042D8-475E-4007-B8BC-974CE9ABE86D}" presName="circle3" presStyleLbl="node1" presStyleIdx="2" presStyleCnt="3"/>
      <dgm:spPr/>
    </dgm:pt>
    <dgm:pt modelId="{5CB7FCA1-928C-4063-8931-E0BE6FCB472A}" type="pres">
      <dgm:prSet presAssocID="{9C9042D8-475E-4007-B8BC-974CE9ABE86D}" presName="rect3" presStyleLbl="alignAcc1" presStyleIdx="2" presStyleCnt="3"/>
      <dgm:spPr/>
      <dgm:t>
        <a:bodyPr/>
        <a:lstStyle/>
        <a:p>
          <a:endParaRPr lang="es-ES"/>
        </a:p>
      </dgm:t>
    </dgm:pt>
    <dgm:pt modelId="{9232DBD2-7F06-448D-81C6-E016C3A1391E}" type="pres">
      <dgm:prSet presAssocID="{E630CA96-F5E2-4CAB-B915-D531726F21FB}" presName="rect1ParTx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CFAB03B1-BD01-4592-9B17-35D347182CB7}" type="pres">
      <dgm:prSet presAssocID="{E630CA96-F5E2-4CAB-B915-D531726F21FB}" presName="rect1ChTx" presStyleLbl="alignAcc1" presStyleIdx="2" presStyleCnt="3" custScaleX="10745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BD706CDB-4A90-492E-AC4D-54C6D6730201}" type="pres">
      <dgm:prSet presAssocID="{0154B9B8-CA2C-4038-A737-A4C4DC0FA2C9}" presName="rect2ParTx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CB5C1B18-DCBD-473D-B760-B62E731246FB}" type="pres">
      <dgm:prSet presAssocID="{0154B9B8-CA2C-4038-A737-A4C4DC0FA2C9}" presName="rect2ChTx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77A5FE4B-132B-4589-9514-ACB50327DDF6}" type="pres">
      <dgm:prSet presAssocID="{9C9042D8-475E-4007-B8BC-974CE9ABE86D}" presName="rect3ParTx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EA903B94-EFF0-4150-B7F4-D7F10A00848F}" type="pres">
      <dgm:prSet presAssocID="{9C9042D8-475E-4007-B8BC-974CE9ABE86D}" presName="rect3ChTx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75494A99-D947-4899-8817-6781661D511F}" type="presOf" srcId="{681BE0AA-5C02-4B0B-BCBD-82B7FDEAB2C0}" destId="{EA903B94-EFF0-4150-B7F4-D7F10A00848F}" srcOrd="0" destOrd="0" presId="urn:microsoft.com/office/officeart/2005/8/layout/target3"/>
    <dgm:cxn modelId="{C1E44024-4A52-4725-80F1-C655FC1433FD}" srcId="{189D921A-50CF-4F55-9E79-3AAF062174AC}" destId="{9C9042D8-475E-4007-B8BC-974CE9ABE86D}" srcOrd="2" destOrd="0" parTransId="{0B39AB38-A028-43C4-9DF7-D246B6B68B80}" sibTransId="{4DFAF3B1-E460-4B02-A217-D2CEA9293462}"/>
    <dgm:cxn modelId="{EF48353D-099C-4642-BD7F-B34811F8C77B}" type="presOf" srcId="{0154B9B8-CA2C-4038-A737-A4C4DC0FA2C9}" destId="{BD706CDB-4A90-492E-AC4D-54C6D6730201}" srcOrd="1" destOrd="0" presId="urn:microsoft.com/office/officeart/2005/8/layout/target3"/>
    <dgm:cxn modelId="{C4C1745D-4639-4AF9-9B81-25897F7868D6}" srcId="{189D921A-50CF-4F55-9E79-3AAF062174AC}" destId="{E630CA96-F5E2-4CAB-B915-D531726F21FB}" srcOrd="0" destOrd="0" parTransId="{7B138A0B-1064-4E31-89EF-6A03F2EAD41B}" sibTransId="{8651EE66-5F84-4259-91D5-C299C98A6E89}"/>
    <dgm:cxn modelId="{0D53D178-AE69-4F5E-A966-221273F1D25A}" type="presOf" srcId="{1782DB6E-CFCA-40AC-B811-CEE345B0D2BE}" destId="{EA903B94-EFF0-4150-B7F4-D7F10A00848F}" srcOrd="0" destOrd="1" presId="urn:microsoft.com/office/officeart/2005/8/layout/target3"/>
    <dgm:cxn modelId="{6B337933-13E8-465A-B24D-EBEF69108393}" type="presOf" srcId="{8743AA78-8A50-4105-8107-4B8558C8FC8A}" destId="{CFAB03B1-BD01-4592-9B17-35D347182CB7}" srcOrd="0" destOrd="0" presId="urn:microsoft.com/office/officeart/2005/8/layout/target3"/>
    <dgm:cxn modelId="{C8286E82-38A3-4B92-B3DC-7D6B7D6F85DC}" type="presOf" srcId="{3D0747BA-FA98-4DAC-89F7-3BE936F5CB2F}" destId="{CB5C1B18-DCBD-473D-B760-B62E731246FB}" srcOrd="0" destOrd="0" presId="urn:microsoft.com/office/officeart/2005/8/layout/target3"/>
    <dgm:cxn modelId="{EE184AD4-B13C-4A77-9B24-A1D16D02B1E7}" type="presOf" srcId="{E630CA96-F5E2-4CAB-B915-D531726F21FB}" destId="{9232DBD2-7F06-448D-81C6-E016C3A1391E}" srcOrd="1" destOrd="0" presId="urn:microsoft.com/office/officeart/2005/8/layout/target3"/>
    <dgm:cxn modelId="{3CCBDF86-1084-40C3-AC6E-A5FB7AC6EFC3}" type="presOf" srcId="{189D921A-50CF-4F55-9E79-3AAF062174AC}" destId="{DFAB29FC-0B11-4F18-A1FC-06FDF4ECF2B8}" srcOrd="0" destOrd="0" presId="urn:microsoft.com/office/officeart/2005/8/layout/target3"/>
    <dgm:cxn modelId="{34EAB800-DADC-43EC-BB34-F3CAF5C273C8}" srcId="{9C9042D8-475E-4007-B8BC-974CE9ABE86D}" destId="{681BE0AA-5C02-4B0B-BCBD-82B7FDEAB2C0}" srcOrd="0" destOrd="0" parTransId="{59A82292-D615-49D1-979B-F22DDC6351C7}" sibTransId="{12252365-98D4-43BC-AF3D-EB0F43DA331B}"/>
    <dgm:cxn modelId="{610B8980-FAC4-42CA-81D5-D2615BDB4F61}" type="presOf" srcId="{0154B9B8-CA2C-4038-A737-A4C4DC0FA2C9}" destId="{661B65AC-B3BA-4A9E-873F-F6AC02B402F5}" srcOrd="0" destOrd="0" presId="urn:microsoft.com/office/officeart/2005/8/layout/target3"/>
    <dgm:cxn modelId="{D2547C1B-8A8E-4079-8A5D-37B13C97FE66}" type="presOf" srcId="{9C9042D8-475E-4007-B8BC-974CE9ABE86D}" destId="{5CB7FCA1-928C-4063-8931-E0BE6FCB472A}" srcOrd="0" destOrd="0" presId="urn:microsoft.com/office/officeart/2005/8/layout/target3"/>
    <dgm:cxn modelId="{6878DEE0-1674-4D62-A0D1-1380AEB0C5E6}" srcId="{9C9042D8-475E-4007-B8BC-974CE9ABE86D}" destId="{1782DB6E-CFCA-40AC-B811-CEE345B0D2BE}" srcOrd="1" destOrd="0" parTransId="{E3F2B8E4-DBC1-468B-91A4-1C9E765BBBD8}" sibTransId="{84EFFC48-8065-4BFC-AA73-6E1BD6F5A1CF}"/>
    <dgm:cxn modelId="{C84F2AC6-63F4-4705-997A-1C8F6FDF7303}" type="presOf" srcId="{9C9042D8-475E-4007-B8BC-974CE9ABE86D}" destId="{77A5FE4B-132B-4589-9514-ACB50327DDF6}" srcOrd="1" destOrd="0" presId="urn:microsoft.com/office/officeart/2005/8/layout/target3"/>
    <dgm:cxn modelId="{B75F0B6D-8481-41F1-AEFE-6F4B6490582E}" srcId="{0154B9B8-CA2C-4038-A737-A4C4DC0FA2C9}" destId="{3D0747BA-FA98-4DAC-89F7-3BE936F5CB2F}" srcOrd="0" destOrd="0" parTransId="{563B5964-1040-4BE4-A9BA-23992A6E7CB8}" sibTransId="{54CE78AD-B12D-446D-A21E-ED3B3A89AC1D}"/>
    <dgm:cxn modelId="{B6F67ECC-2FFC-4DE6-8CA6-DE560C5316DA}" srcId="{E630CA96-F5E2-4CAB-B915-D531726F21FB}" destId="{8743AA78-8A50-4105-8107-4B8558C8FC8A}" srcOrd="0" destOrd="0" parTransId="{BE2F3579-42AD-4BE2-B44A-9D2DA3FF8279}" sibTransId="{6B1FB1F3-D168-48E7-A435-919887C0FBFB}"/>
    <dgm:cxn modelId="{7E66C252-5B9E-4525-A757-B2DC55F13374}" type="presOf" srcId="{E630CA96-F5E2-4CAB-B915-D531726F21FB}" destId="{B9C408D1-3BBE-4AB8-AD5C-55F0158C4729}" srcOrd="0" destOrd="0" presId="urn:microsoft.com/office/officeart/2005/8/layout/target3"/>
    <dgm:cxn modelId="{FD08F3EF-2A1B-440D-86B6-5B405D9FAA30}" srcId="{189D921A-50CF-4F55-9E79-3AAF062174AC}" destId="{0154B9B8-CA2C-4038-A737-A4C4DC0FA2C9}" srcOrd="1" destOrd="0" parTransId="{6212049F-DBFE-44D6-A8B0-C75182B5815B}" sibTransId="{C28E72A9-793B-40D0-8553-589B55E43A5C}"/>
    <dgm:cxn modelId="{5051A327-C6D5-4A44-9814-883DB4B6CAB7}" type="presParOf" srcId="{DFAB29FC-0B11-4F18-A1FC-06FDF4ECF2B8}" destId="{AA229998-3A86-4C7C-BE3B-9D9EAC661538}" srcOrd="0" destOrd="0" presId="urn:microsoft.com/office/officeart/2005/8/layout/target3"/>
    <dgm:cxn modelId="{FA8760D4-E7FA-4B0A-B132-7479DA40FC80}" type="presParOf" srcId="{DFAB29FC-0B11-4F18-A1FC-06FDF4ECF2B8}" destId="{15BF4A3D-5A15-4FBB-B411-0B4A39A81F32}" srcOrd="1" destOrd="0" presId="urn:microsoft.com/office/officeart/2005/8/layout/target3"/>
    <dgm:cxn modelId="{19BA7A02-6B42-4FBB-9C02-0D709EB5E7D7}" type="presParOf" srcId="{DFAB29FC-0B11-4F18-A1FC-06FDF4ECF2B8}" destId="{B9C408D1-3BBE-4AB8-AD5C-55F0158C4729}" srcOrd="2" destOrd="0" presId="urn:microsoft.com/office/officeart/2005/8/layout/target3"/>
    <dgm:cxn modelId="{6BCAEB80-BF0D-4BFF-886A-700E973CA447}" type="presParOf" srcId="{DFAB29FC-0B11-4F18-A1FC-06FDF4ECF2B8}" destId="{61E80069-1BC0-4EB1-9AB1-C884286E6A20}" srcOrd="3" destOrd="0" presId="urn:microsoft.com/office/officeart/2005/8/layout/target3"/>
    <dgm:cxn modelId="{D2073D4A-383E-4031-AD65-2CC912881114}" type="presParOf" srcId="{DFAB29FC-0B11-4F18-A1FC-06FDF4ECF2B8}" destId="{4C5073F2-B5E6-4717-8015-F6157BC33C06}" srcOrd="4" destOrd="0" presId="urn:microsoft.com/office/officeart/2005/8/layout/target3"/>
    <dgm:cxn modelId="{2C78D043-51DD-4CF5-ACC0-B5E3717B4C71}" type="presParOf" srcId="{DFAB29FC-0B11-4F18-A1FC-06FDF4ECF2B8}" destId="{661B65AC-B3BA-4A9E-873F-F6AC02B402F5}" srcOrd="5" destOrd="0" presId="urn:microsoft.com/office/officeart/2005/8/layout/target3"/>
    <dgm:cxn modelId="{0407C413-A275-485A-BF20-F455B78BA7EB}" type="presParOf" srcId="{DFAB29FC-0B11-4F18-A1FC-06FDF4ECF2B8}" destId="{DCF4201D-114C-4487-9A72-73DE22FDAEC7}" srcOrd="6" destOrd="0" presId="urn:microsoft.com/office/officeart/2005/8/layout/target3"/>
    <dgm:cxn modelId="{47A8C994-ED79-47D7-9CC0-99ADA744FE37}" type="presParOf" srcId="{DFAB29FC-0B11-4F18-A1FC-06FDF4ECF2B8}" destId="{B1855062-6CC5-4FD3-9A40-CA1BC6B0DD83}" srcOrd="7" destOrd="0" presId="urn:microsoft.com/office/officeart/2005/8/layout/target3"/>
    <dgm:cxn modelId="{674BDC2D-6C85-44D8-8204-84B8C432D8CD}" type="presParOf" srcId="{DFAB29FC-0B11-4F18-A1FC-06FDF4ECF2B8}" destId="{5CB7FCA1-928C-4063-8931-E0BE6FCB472A}" srcOrd="8" destOrd="0" presId="urn:microsoft.com/office/officeart/2005/8/layout/target3"/>
    <dgm:cxn modelId="{CE771034-210B-4E18-BD7F-D7E429EAF3D0}" type="presParOf" srcId="{DFAB29FC-0B11-4F18-A1FC-06FDF4ECF2B8}" destId="{9232DBD2-7F06-448D-81C6-E016C3A1391E}" srcOrd="9" destOrd="0" presId="urn:microsoft.com/office/officeart/2005/8/layout/target3"/>
    <dgm:cxn modelId="{2B34A4C8-2CF6-4348-A56B-C07699A81ED4}" type="presParOf" srcId="{DFAB29FC-0B11-4F18-A1FC-06FDF4ECF2B8}" destId="{CFAB03B1-BD01-4592-9B17-35D347182CB7}" srcOrd="10" destOrd="0" presId="urn:microsoft.com/office/officeart/2005/8/layout/target3"/>
    <dgm:cxn modelId="{071CAB31-0EDB-4C80-8834-2FBE3E1C7B7C}" type="presParOf" srcId="{DFAB29FC-0B11-4F18-A1FC-06FDF4ECF2B8}" destId="{BD706CDB-4A90-492E-AC4D-54C6D6730201}" srcOrd="11" destOrd="0" presId="urn:microsoft.com/office/officeart/2005/8/layout/target3"/>
    <dgm:cxn modelId="{B2DA2DF6-5808-403D-8BAB-DFFB56202A26}" type="presParOf" srcId="{DFAB29FC-0B11-4F18-A1FC-06FDF4ECF2B8}" destId="{CB5C1B18-DCBD-473D-B760-B62E731246FB}" srcOrd="12" destOrd="0" presId="urn:microsoft.com/office/officeart/2005/8/layout/target3"/>
    <dgm:cxn modelId="{7327BB9B-1F6C-4B31-99DA-631DC5E46EF4}" type="presParOf" srcId="{DFAB29FC-0B11-4F18-A1FC-06FDF4ECF2B8}" destId="{77A5FE4B-132B-4589-9514-ACB50327DDF6}" srcOrd="13" destOrd="0" presId="urn:microsoft.com/office/officeart/2005/8/layout/target3"/>
    <dgm:cxn modelId="{43F32537-EB42-4B34-A6DF-1D011E4D0B15}" type="presParOf" srcId="{DFAB29FC-0B11-4F18-A1FC-06FDF4ECF2B8}" destId="{EA903B94-EFF0-4150-B7F4-D7F10A00848F}" srcOrd="14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C1E7994-2443-4C4C-A82E-AD39C572D3FD}" type="doc">
      <dgm:prSet loTypeId="urn:microsoft.com/office/officeart/2005/8/layout/matrix1" loCatId="matrix" qsTypeId="urn:microsoft.com/office/officeart/2005/8/quickstyle/simple3" qsCatId="simple" csTypeId="urn:microsoft.com/office/officeart/2005/8/colors/colorful2" csCatId="colorful" phldr="1"/>
      <dgm:spPr/>
      <dgm:t>
        <a:bodyPr/>
        <a:lstStyle/>
        <a:p>
          <a:endParaRPr lang="es-ES"/>
        </a:p>
      </dgm:t>
    </dgm:pt>
    <dgm:pt modelId="{D31B3F00-2F20-4D32-8C05-A98278BA6022}">
      <dgm:prSet phldrT="[Texto]"/>
      <dgm:spPr/>
      <dgm:t>
        <a:bodyPr/>
        <a:lstStyle/>
        <a:p>
          <a:r>
            <a:rPr lang="es-ES" b="1" dirty="0" smtClean="0"/>
            <a:t>TENDENCIAS</a:t>
          </a:r>
          <a:endParaRPr lang="es-ES" b="1" dirty="0"/>
        </a:p>
      </dgm:t>
    </dgm:pt>
    <dgm:pt modelId="{A5296E60-FD9F-4FD4-9F10-4018FCAAD0B2}" type="parTrans" cxnId="{B96EFCAA-7E00-4E52-89A0-99D0D82487F5}">
      <dgm:prSet/>
      <dgm:spPr/>
      <dgm:t>
        <a:bodyPr/>
        <a:lstStyle/>
        <a:p>
          <a:endParaRPr lang="es-ES"/>
        </a:p>
      </dgm:t>
    </dgm:pt>
    <dgm:pt modelId="{3FAB4B64-C3A7-4769-88C1-9CD01BA0042C}" type="sibTrans" cxnId="{B96EFCAA-7E00-4E52-89A0-99D0D82487F5}">
      <dgm:prSet/>
      <dgm:spPr/>
      <dgm:t>
        <a:bodyPr/>
        <a:lstStyle/>
        <a:p>
          <a:endParaRPr lang="es-ES"/>
        </a:p>
      </dgm:t>
    </dgm:pt>
    <dgm:pt modelId="{91B3B97E-166D-4D71-823B-D044C7DF517A}">
      <dgm:prSet phldrT="[Texto]" custT="1"/>
      <dgm:spPr/>
      <dgm:t>
        <a:bodyPr/>
        <a:lstStyle/>
        <a:p>
          <a:r>
            <a:rPr lang="es-ES" sz="3200" b="1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rPr>
            <a:t>MASIFICACIÓN</a:t>
          </a:r>
          <a:endParaRPr lang="es-ES" sz="3200" b="1" dirty="0">
            <a:solidFill>
              <a:srgbClr val="0070C0"/>
            </a:solidFill>
            <a:latin typeface="Arial" pitchFamily="34" charset="0"/>
            <a:cs typeface="Arial" pitchFamily="34" charset="0"/>
          </a:endParaRPr>
        </a:p>
      </dgm:t>
    </dgm:pt>
    <dgm:pt modelId="{9779864A-8D46-4A98-BD06-6048A37C5A67}" type="parTrans" cxnId="{08AB9A20-8B0B-4C8E-A30A-91117928E69E}">
      <dgm:prSet/>
      <dgm:spPr/>
      <dgm:t>
        <a:bodyPr/>
        <a:lstStyle/>
        <a:p>
          <a:endParaRPr lang="es-ES"/>
        </a:p>
      </dgm:t>
    </dgm:pt>
    <dgm:pt modelId="{3C51FA84-E8AB-47AD-8E15-E09662319357}" type="sibTrans" cxnId="{08AB9A20-8B0B-4C8E-A30A-91117928E69E}">
      <dgm:prSet/>
      <dgm:spPr/>
      <dgm:t>
        <a:bodyPr/>
        <a:lstStyle/>
        <a:p>
          <a:endParaRPr lang="es-ES"/>
        </a:p>
      </dgm:t>
    </dgm:pt>
    <dgm:pt modelId="{04DDBF3C-AC29-444F-89AA-256F876C14A2}">
      <dgm:prSet phldrT="[Texto]" custT="1"/>
      <dgm:spPr/>
      <dgm:t>
        <a:bodyPr/>
        <a:lstStyle/>
        <a:p>
          <a:r>
            <a:rPr lang="es-ES" sz="3200" b="1" dirty="0" smtClean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DIVERSIFICACIÓN</a:t>
          </a:r>
          <a:endParaRPr lang="es-ES" sz="3200" b="1" dirty="0">
            <a:solidFill>
              <a:schemeClr val="accent4">
                <a:lumMod val="50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86ADCEE5-A9AC-41BA-8250-7930A0683D7B}" type="parTrans" cxnId="{674ADA65-EC4D-4FC8-BE9B-CDE8F504BE7A}">
      <dgm:prSet/>
      <dgm:spPr/>
      <dgm:t>
        <a:bodyPr/>
        <a:lstStyle/>
        <a:p>
          <a:endParaRPr lang="es-ES"/>
        </a:p>
      </dgm:t>
    </dgm:pt>
    <dgm:pt modelId="{180C0DCB-2644-4597-8E3B-460191FF1918}" type="sibTrans" cxnId="{674ADA65-EC4D-4FC8-BE9B-CDE8F504BE7A}">
      <dgm:prSet/>
      <dgm:spPr/>
      <dgm:t>
        <a:bodyPr/>
        <a:lstStyle/>
        <a:p>
          <a:endParaRPr lang="es-ES"/>
        </a:p>
      </dgm:t>
    </dgm:pt>
    <dgm:pt modelId="{02BBCB80-74ED-45B5-8D1A-2837FD0076F3}">
      <dgm:prSet phldrT="[Texto]" custT="1"/>
      <dgm:spPr/>
      <dgm:t>
        <a:bodyPr/>
        <a:lstStyle/>
        <a:p>
          <a:r>
            <a:rPr lang="es-ES" sz="32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RESTRICCIONES FINANCIERAS</a:t>
          </a:r>
          <a:endParaRPr lang="es-ES" sz="3200" b="1" dirty="0">
            <a:solidFill>
              <a:srgbClr val="FF0000"/>
            </a:solidFill>
            <a:latin typeface="Arial" pitchFamily="34" charset="0"/>
            <a:cs typeface="Arial" pitchFamily="34" charset="0"/>
          </a:endParaRPr>
        </a:p>
      </dgm:t>
    </dgm:pt>
    <dgm:pt modelId="{942EC970-40E2-4FC9-A7A2-63FC1A27C642}" type="parTrans" cxnId="{822C726C-0E72-4EBA-BDC2-E30EF344AA30}">
      <dgm:prSet/>
      <dgm:spPr/>
      <dgm:t>
        <a:bodyPr/>
        <a:lstStyle/>
        <a:p>
          <a:endParaRPr lang="es-ES"/>
        </a:p>
      </dgm:t>
    </dgm:pt>
    <dgm:pt modelId="{0E5A7ED4-CC7A-4C7C-8E62-5DA488EDB1C1}" type="sibTrans" cxnId="{822C726C-0E72-4EBA-BDC2-E30EF344AA30}">
      <dgm:prSet/>
      <dgm:spPr/>
      <dgm:t>
        <a:bodyPr/>
        <a:lstStyle/>
        <a:p>
          <a:endParaRPr lang="es-ES"/>
        </a:p>
      </dgm:t>
    </dgm:pt>
    <dgm:pt modelId="{1118AAC5-0364-4BC7-97AE-594E6ADD25BD}">
      <dgm:prSet phldrT="[Texto]" custT="1"/>
      <dgm:spPr/>
      <dgm:t>
        <a:bodyPr/>
        <a:lstStyle/>
        <a:p>
          <a:r>
            <a:rPr lang="es-ES" sz="3200" b="1" dirty="0" smtClean="0">
              <a:solidFill>
                <a:schemeClr val="accent6">
                  <a:lumMod val="50000"/>
                </a:schemeClr>
              </a:solidFill>
              <a:latin typeface="+mj-lt"/>
              <a:cs typeface="Arial" pitchFamily="34" charset="0"/>
            </a:rPr>
            <a:t>INTERNACIONALIZACIÓN</a:t>
          </a:r>
          <a:endParaRPr lang="es-ES" sz="3200" b="1" dirty="0">
            <a:solidFill>
              <a:schemeClr val="accent6">
                <a:lumMod val="50000"/>
              </a:schemeClr>
            </a:solidFill>
            <a:latin typeface="+mj-lt"/>
            <a:cs typeface="Arial" pitchFamily="34" charset="0"/>
          </a:endParaRPr>
        </a:p>
      </dgm:t>
    </dgm:pt>
    <dgm:pt modelId="{1719D0FB-B7A3-4CC0-B202-086A4023CAAC}" type="parTrans" cxnId="{C4223991-8C14-4071-AC6E-1EC549899AB1}">
      <dgm:prSet/>
      <dgm:spPr/>
      <dgm:t>
        <a:bodyPr/>
        <a:lstStyle/>
        <a:p>
          <a:endParaRPr lang="es-ES"/>
        </a:p>
      </dgm:t>
    </dgm:pt>
    <dgm:pt modelId="{0C90808B-C866-4744-B643-40FF8EE10FC4}" type="sibTrans" cxnId="{C4223991-8C14-4071-AC6E-1EC549899AB1}">
      <dgm:prSet/>
      <dgm:spPr/>
      <dgm:t>
        <a:bodyPr/>
        <a:lstStyle/>
        <a:p>
          <a:endParaRPr lang="es-ES"/>
        </a:p>
      </dgm:t>
    </dgm:pt>
    <dgm:pt modelId="{89FE09E4-CBFE-4CA8-8BEC-F92E728C6E71}" type="pres">
      <dgm:prSet presAssocID="{AC1E7994-2443-4C4C-A82E-AD39C572D3FD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42DD76EE-418E-4382-81E2-507CD8CC0326}" type="pres">
      <dgm:prSet presAssocID="{AC1E7994-2443-4C4C-A82E-AD39C572D3FD}" presName="matrix" presStyleCnt="0"/>
      <dgm:spPr/>
    </dgm:pt>
    <dgm:pt modelId="{13A6B7AE-56DC-4CB3-ACF5-A4BB853857D8}" type="pres">
      <dgm:prSet presAssocID="{AC1E7994-2443-4C4C-A82E-AD39C572D3FD}" presName="tile1" presStyleLbl="node1" presStyleIdx="0" presStyleCnt="4"/>
      <dgm:spPr/>
      <dgm:t>
        <a:bodyPr/>
        <a:lstStyle/>
        <a:p>
          <a:endParaRPr lang="es-ES"/>
        </a:p>
      </dgm:t>
    </dgm:pt>
    <dgm:pt modelId="{8605CA65-4DFB-4005-8471-49B6F909FF5A}" type="pres">
      <dgm:prSet presAssocID="{AC1E7994-2443-4C4C-A82E-AD39C572D3FD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3B04AB5F-68C3-4BD2-8633-D47B56F5F684}" type="pres">
      <dgm:prSet presAssocID="{AC1E7994-2443-4C4C-A82E-AD39C572D3FD}" presName="tile2" presStyleLbl="node1" presStyleIdx="1" presStyleCnt="4" custScaleX="106874"/>
      <dgm:spPr/>
      <dgm:t>
        <a:bodyPr/>
        <a:lstStyle/>
        <a:p>
          <a:endParaRPr lang="es-ES"/>
        </a:p>
      </dgm:t>
    </dgm:pt>
    <dgm:pt modelId="{5F940F55-3631-4472-AA58-9F6D2EA90757}" type="pres">
      <dgm:prSet presAssocID="{AC1E7994-2443-4C4C-A82E-AD39C572D3FD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2F9DA255-7B2A-4620-8A06-AAAA38260E6A}" type="pres">
      <dgm:prSet presAssocID="{AC1E7994-2443-4C4C-A82E-AD39C572D3FD}" presName="tile3" presStyleLbl="node1" presStyleIdx="2" presStyleCnt="4"/>
      <dgm:spPr/>
      <dgm:t>
        <a:bodyPr/>
        <a:lstStyle/>
        <a:p>
          <a:endParaRPr lang="es-ES"/>
        </a:p>
      </dgm:t>
    </dgm:pt>
    <dgm:pt modelId="{90821A02-AF9A-4CD8-8679-ED8F4481AA8F}" type="pres">
      <dgm:prSet presAssocID="{AC1E7994-2443-4C4C-A82E-AD39C572D3FD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20FFE7B9-A538-4875-B852-4FF0E889F7AC}" type="pres">
      <dgm:prSet presAssocID="{AC1E7994-2443-4C4C-A82E-AD39C572D3FD}" presName="tile4" presStyleLbl="node1" presStyleIdx="3" presStyleCnt="4" custScaleX="110102"/>
      <dgm:spPr/>
      <dgm:t>
        <a:bodyPr/>
        <a:lstStyle/>
        <a:p>
          <a:endParaRPr lang="es-ES"/>
        </a:p>
      </dgm:t>
    </dgm:pt>
    <dgm:pt modelId="{87D789E2-B6AB-4FE4-96BF-32511E5A6AA3}" type="pres">
      <dgm:prSet presAssocID="{AC1E7994-2443-4C4C-A82E-AD39C572D3FD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A274AEF5-E192-4FD8-8E72-7CA40AB22C17}" type="pres">
      <dgm:prSet presAssocID="{AC1E7994-2443-4C4C-A82E-AD39C572D3FD}" presName="centerTile" presStyleLbl="fgShp" presStyleIdx="0" presStyleCnt="1" custScaleX="86806" custLinFactNeighborX="-12153" custLinFactNeighborY="-2632">
        <dgm:presLayoutVars>
          <dgm:chMax val="0"/>
          <dgm:chPref val="0"/>
        </dgm:presLayoutVars>
      </dgm:prSet>
      <dgm:spPr/>
      <dgm:t>
        <a:bodyPr/>
        <a:lstStyle/>
        <a:p>
          <a:endParaRPr lang="es-ES"/>
        </a:p>
      </dgm:t>
    </dgm:pt>
  </dgm:ptLst>
  <dgm:cxnLst>
    <dgm:cxn modelId="{766B2C58-B45D-4420-A370-910D52E1B66B}" type="presOf" srcId="{02BBCB80-74ED-45B5-8D1A-2837FD0076F3}" destId="{90821A02-AF9A-4CD8-8679-ED8F4481AA8F}" srcOrd="1" destOrd="0" presId="urn:microsoft.com/office/officeart/2005/8/layout/matrix1"/>
    <dgm:cxn modelId="{08AB9A20-8B0B-4C8E-A30A-91117928E69E}" srcId="{D31B3F00-2F20-4D32-8C05-A98278BA6022}" destId="{91B3B97E-166D-4D71-823B-D044C7DF517A}" srcOrd="0" destOrd="0" parTransId="{9779864A-8D46-4A98-BD06-6048A37C5A67}" sibTransId="{3C51FA84-E8AB-47AD-8E15-E09662319357}"/>
    <dgm:cxn modelId="{4C537073-F36D-4F90-B4E4-5EDAE474AB28}" type="presOf" srcId="{1118AAC5-0364-4BC7-97AE-594E6ADD25BD}" destId="{87D789E2-B6AB-4FE4-96BF-32511E5A6AA3}" srcOrd="1" destOrd="0" presId="urn:microsoft.com/office/officeart/2005/8/layout/matrix1"/>
    <dgm:cxn modelId="{B96EFCAA-7E00-4E52-89A0-99D0D82487F5}" srcId="{AC1E7994-2443-4C4C-A82E-AD39C572D3FD}" destId="{D31B3F00-2F20-4D32-8C05-A98278BA6022}" srcOrd="0" destOrd="0" parTransId="{A5296E60-FD9F-4FD4-9F10-4018FCAAD0B2}" sibTransId="{3FAB4B64-C3A7-4769-88C1-9CD01BA0042C}"/>
    <dgm:cxn modelId="{822C726C-0E72-4EBA-BDC2-E30EF344AA30}" srcId="{D31B3F00-2F20-4D32-8C05-A98278BA6022}" destId="{02BBCB80-74ED-45B5-8D1A-2837FD0076F3}" srcOrd="2" destOrd="0" parTransId="{942EC970-40E2-4FC9-A7A2-63FC1A27C642}" sibTransId="{0E5A7ED4-CC7A-4C7C-8E62-5DA488EDB1C1}"/>
    <dgm:cxn modelId="{AD4E0F22-5A78-4778-BE12-0BFC1136A972}" type="presOf" srcId="{02BBCB80-74ED-45B5-8D1A-2837FD0076F3}" destId="{2F9DA255-7B2A-4620-8A06-AAAA38260E6A}" srcOrd="0" destOrd="0" presId="urn:microsoft.com/office/officeart/2005/8/layout/matrix1"/>
    <dgm:cxn modelId="{ECBEB274-A1CE-4ED3-8EE9-BF5F3E2BC5F6}" type="presOf" srcId="{AC1E7994-2443-4C4C-A82E-AD39C572D3FD}" destId="{89FE09E4-CBFE-4CA8-8BEC-F92E728C6E71}" srcOrd="0" destOrd="0" presId="urn:microsoft.com/office/officeart/2005/8/layout/matrix1"/>
    <dgm:cxn modelId="{BF392183-1A16-4200-9734-047F71985F53}" type="presOf" srcId="{04DDBF3C-AC29-444F-89AA-256F876C14A2}" destId="{5F940F55-3631-4472-AA58-9F6D2EA90757}" srcOrd="1" destOrd="0" presId="urn:microsoft.com/office/officeart/2005/8/layout/matrix1"/>
    <dgm:cxn modelId="{E0AE51C7-CD58-4531-B1E0-4855CBA6D8A6}" type="presOf" srcId="{1118AAC5-0364-4BC7-97AE-594E6ADD25BD}" destId="{20FFE7B9-A538-4875-B852-4FF0E889F7AC}" srcOrd="0" destOrd="0" presId="urn:microsoft.com/office/officeart/2005/8/layout/matrix1"/>
    <dgm:cxn modelId="{C4223991-8C14-4071-AC6E-1EC549899AB1}" srcId="{D31B3F00-2F20-4D32-8C05-A98278BA6022}" destId="{1118AAC5-0364-4BC7-97AE-594E6ADD25BD}" srcOrd="3" destOrd="0" parTransId="{1719D0FB-B7A3-4CC0-B202-086A4023CAAC}" sibTransId="{0C90808B-C866-4744-B643-40FF8EE10FC4}"/>
    <dgm:cxn modelId="{55563F13-B3AC-460F-A508-71437D5D1675}" type="presOf" srcId="{04DDBF3C-AC29-444F-89AA-256F876C14A2}" destId="{3B04AB5F-68C3-4BD2-8633-D47B56F5F684}" srcOrd="0" destOrd="0" presId="urn:microsoft.com/office/officeart/2005/8/layout/matrix1"/>
    <dgm:cxn modelId="{48B5D890-C0E6-4344-841A-F9E03D6C8AB1}" type="presOf" srcId="{91B3B97E-166D-4D71-823B-D044C7DF517A}" destId="{13A6B7AE-56DC-4CB3-ACF5-A4BB853857D8}" srcOrd="0" destOrd="0" presId="urn:microsoft.com/office/officeart/2005/8/layout/matrix1"/>
    <dgm:cxn modelId="{8A0BFB32-231E-4D28-9486-53EF9B78C1AC}" type="presOf" srcId="{D31B3F00-2F20-4D32-8C05-A98278BA6022}" destId="{A274AEF5-E192-4FD8-8E72-7CA40AB22C17}" srcOrd="0" destOrd="0" presId="urn:microsoft.com/office/officeart/2005/8/layout/matrix1"/>
    <dgm:cxn modelId="{2DB17055-2AB1-4A74-AFB9-89CAA2D0C1FD}" type="presOf" srcId="{91B3B97E-166D-4D71-823B-D044C7DF517A}" destId="{8605CA65-4DFB-4005-8471-49B6F909FF5A}" srcOrd="1" destOrd="0" presId="urn:microsoft.com/office/officeart/2005/8/layout/matrix1"/>
    <dgm:cxn modelId="{674ADA65-EC4D-4FC8-BE9B-CDE8F504BE7A}" srcId="{D31B3F00-2F20-4D32-8C05-A98278BA6022}" destId="{04DDBF3C-AC29-444F-89AA-256F876C14A2}" srcOrd="1" destOrd="0" parTransId="{86ADCEE5-A9AC-41BA-8250-7930A0683D7B}" sibTransId="{180C0DCB-2644-4597-8E3B-460191FF1918}"/>
    <dgm:cxn modelId="{6BDE804E-7113-4213-B1C9-9EA66A2DDF24}" type="presParOf" srcId="{89FE09E4-CBFE-4CA8-8BEC-F92E728C6E71}" destId="{42DD76EE-418E-4382-81E2-507CD8CC0326}" srcOrd="0" destOrd="0" presId="urn:microsoft.com/office/officeart/2005/8/layout/matrix1"/>
    <dgm:cxn modelId="{1AC093E6-436D-4C0D-9610-4D1AFAE290C7}" type="presParOf" srcId="{42DD76EE-418E-4382-81E2-507CD8CC0326}" destId="{13A6B7AE-56DC-4CB3-ACF5-A4BB853857D8}" srcOrd="0" destOrd="0" presId="urn:microsoft.com/office/officeart/2005/8/layout/matrix1"/>
    <dgm:cxn modelId="{3A8D48E0-FDF3-4A54-B466-0FB41F9456BA}" type="presParOf" srcId="{42DD76EE-418E-4382-81E2-507CD8CC0326}" destId="{8605CA65-4DFB-4005-8471-49B6F909FF5A}" srcOrd="1" destOrd="0" presId="urn:microsoft.com/office/officeart/2005/8/layout/matrix1"/>
    <dgm:cxn modelId="{E973F07F-5072-4B4B-A9C5-442A26D2D114}" type="presParOf" srcId="{42DD76EE-418E-4382-81E2-507CD8CC0326}" destId="{3B04AB5F-68C3-4BD2-8633-D47B56F5F684}" srcOrd="2" destOrd="0" presId="urn:microsoft.com/office/officeart/2005/8/layout/matrix1"/>
    <dgm:cxn modelId="{7BD33135-E47F-49C5-B1B0-800FA61F2DE1}" type="presParOf" srcId="{42DD76EE-418E-4382-81E2-507CD8CC0326}" destId="{5F940F55-3631-4472-AA58-9F6D2EA90757}" srcOrd="3" destOrd="0" presId="urn:microsoft.com/office/officeart/2005/8/layout/matrix1"/>
    <dgm:cxn modelId="{91B47171-30C3-4744-A349-484109A0AF62}" type="presParOf" srcId="{42DD76EE-418E-4382-81E2-507CD8CC0326}" destId="{2F9DA255-7B2A-4620-8A06-AAAA38260E6A}" srcOrd="4" destOrd="0" presId="urn:microsoft.com/office/officeart/2005/8/layout/matrix1"/>
    <dgm:cxn modelId="{FA703564-CFA5-4A39-8520-948EFADD607A}" type="presParOf" srcId="{42DD76EE-418E-4382-81E2-507CD8CC0326}" destId="{90821A02-AF9A-4CD8-8679-ED8F4481AA8F}" srcOrd="5" destOrd="0" presId="urn:microsoft.com/office/officeart/2005/8/layout/matrix1"/>
    <dgm:cxn modelId="{EC905CFF-ADC7-4D32-BCF3-44C688439B87}" type="presParOf" srcId="{42DD76EE-418E-4382-81E2-507CD8CC0326}" destId="{20FFE7B9-A538-4875-B852-4FF0E889F7AC}" srcOrd="6" destOrd="0" presId="urn:microsoft.com/office/officeart/2005/8/layout/matrix1"/>
    <dgm:cxn modelId="{A9CB23DF-02E8-4926-82B3-75ED207CB241}" type="presParOf" srcId="{42DD76EE-418E-4382-81E2-507CD8CC0326}" destId="{87D789E2-B6AB-4FE4-96BF-32511E5A6AA3}" srcOrd="7" destOrd="0" presId="urn:microsoft.com/office/officeart/2005/8/layout/matrix1"/>
    <dgm:cxn modelId="{6DF41447-7825-4648-85FD-D2BDD3A7250E}" type="presParOf" srcId="{89FE09E4-CBFE-4CA8-8BEC-F92E728C6E71}" destId="{A274AEF5-E192-4FD8-8E72-7CA40AB22C17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8CE03A0-6B70-4308-A465-97461D3F704C}" type="doc">
      <dgm:prSet loTypeId="urn:microsoft.com/office/officeart/2005/8/layout/vList3#2" loCatId="list" qsTypeId="urn:microsoft.com/office/officeart/2005/8/quickstyle/simple1" qsCatId="simple" csTypeId="urn:microsoft.com/office/officeart/2005/8/colors/accent1_2" csCatId="accent1" phldr="1"/>
      <dgm:spPr/>
    </dgm:pt>
    <dgm:pt modelId="{D65053BD-28A2-4862-8EFA-8C1BDF208BB4}">
      <dgm:prSet phldrT="[Texto]" custT="1"/>
      <dgm:spPr/>
      <dgm:t>
        <a:bodyPr/>
        <a:lstStyle/>
        <a:p>
          <a:r>
            <a:rPr lang="es-ES" sz="2400" b="1" dirty="0" smtClean="0">
              <a:solidFill>
                <a:schemeClr val="tx1"/>
              </a:solidFill>
            </a:rPr>
            <a:t>Cambios composición de matrícula.</a:t>
          </a:r>
          <a:endParaRPr lang="es-ES" sz="2400" b="1" dirty="0">
            <a:solidFill>
              <a:schemeClr val="tx1"/>
            </a:solidFill>
          </a:endParaRPr>
        </a:p>
      </dgm:t>
    </dgm:pt>
    <dgm:pt modelId="{F5164EC7-422D-4A33-9492-859529C80E0B}" type="parTrans" cxnId="{299C5898-FB82-47CD-BFA8-6B7B2900BD72}">
      <dgm:prSet/>
      <dgm:spPr/>
      <dgm:t>
        <a:bodyPr/>
        <a:lstStyle/>
        <a:p>
          <a:endParaRPr lang="es-ES"/>
        </a:p>
      </dgm:t>
    </dgm:pt>
    <dgm:pt modelId="{99FAF6C1-48C9-470A-95D0-4A09D60DDA37}" type="sibTrans" cxnId="{299C5898-FB82-47CD-BFA8-6B7B2900BD72}">
      <dgm:prSet/>
      <dgm:spPr/>
      <dgm:t>
        <a:bodyPr/>
        <a:lstStyle/>
        <a:p>
          <a:endParaRPr lang="es-ES"/>
        </a:p>
      </dgm:t>
    </dgm:pt>
    <dgm:pt modelId="{E5951AF8-A0CF-4C49-94F1-1BBA802D5B11}">
      <dgm:prSet phldrT="[Texto]" custT="1"/>
      <dgm:spPr/>
      <dgm:t>
        <a:bodyPr/>
        <a:lstStyle/>
        <a:p>
          <a:r>
            <a:rPr lang="es-ES" sz="2400" b="1" dirty="0" smtClean="0">
              <a:solidFill>
                <a:schemeClr val="tx1"/>
              </a:solidFill>
            </a:rPr>
            <a:t>Modificaciones programas C-T y de formación</a:t>
          </a:r>
          <a:endParaRPr lang="es-ES" sz="2400" b="1" dirty="0">
            <a:solidFill>
              <a:schemeClr val="tx1"/>
            </a:solidFill>
          </a:endParaRPr>
        </a:p>
      </dgm:t>
    </dgm:pt>
    <dgm:pt modelId="{FCB209DB-9136-41CA-B5B3-AE4839C98C17}" type="parTrans" cxnId="{98666DBA-1758-4FBB-A24D-3FE4EF171265}">
      <dgm:prSet/>
      <dgm:spPr/>
      <dgm:t>
        <a:bodyPr/>
        <a:lstStyle/>
        <a:p>
          <a:endParaRPr lang="es-ES"/>
        </a:p>
      </dgm:t>
    </dgm:pt>
    <dgm:pt modelId="{16397284-CDD8-4C40-A834-B56BD46C9EE7}" type="sibTrans" cxnId="{98666DBA-1758-4FBB-A24D-3FE4EF171265}">
      <dgm:prSet/>
      <dgm:spPr/>
      <dgm:t>
        <a:bodyPr/>
        <a:lstStyle/>
        <a:p>
          <a:endParaRPr lang="es-ES"/>
        </a:p>
      </dgm:t>
    </dgm:pt>
    <dgm:pt modelId="{B9BE9449-1A81-4521-99AB-ED2619E1446D}">
      <dgm:prSet phldrT="[Texto]" custT="1"/>
      <dgm:spPr/>
      <dgm:t>
        <a:bodyPr/>
        <a:lstStyle/>
        <a:p>
          <a:r>
            <a:rPr lang="es-ES" sz="2400" b="1" dirty="0" smtClean="0">
              <a:solidFill>
                <a:schemeClr val="tx1"/>
              </a:solidFill>
            </a:rPr>
            <a:t>Métodos de enseñanza aprendizaje y de formación</a:t>
          </a:r>
          <a:endParaRPr lang="es-ES" sz="2400" b="1" dirty="0">
            <a:solidFill>
              <a:schemeClr val="tx1"/>
            </a:solidFill>
          </a:endParaRPr>
        </a:p>
      </dgm:t>
    </dgm:pt>
    <dgm:pt modelId="{13E3FE45-223F-4A8F-B35A-E3C45DE91544}" type="parTrans" cxnId="{872004D6-CFAE-4DE9-8475-0FEAC03A1156}">
      <dgm:prSet/>
      <dgm:spPr/>
      <dgm:t>
        <a:bodyPr/>
        <a:lstStyle/>
        <a:p>
          <a:endParaRPr lang="es-ES"/>
        </a:p>
      </dgm:t>
    </dgm:pt>
    <dgm:pt modelId="{60FA9392-4857-40F8-949F-5E9183D3B4A0}" type="sibTrans" cxnId="{872004D6-CFAE-4DE9-8475-0FEAC03A1156}">
      <dgm:prSet/>
      <dgm:spPr/>
      <dgm:t>
        <a:bodyPr/>
        <a:lstStyle/>
        <a:p>
          <a:endParaRPr lang="es-ES"/>
        </a:p>
      </dgm:t>
    </dgm:pt>
    <dgm:pt modelId="{E24EFC23-A745-4EA2-9B73-017972FEA100}">
      <dgm:prSet phldrT="[Texto]" custT="1"/>
      <dgm:spPr/>
      <dgm:t>
        <a:bodyPr/>
        <a:lstStyle/>
        <a:p>
          <a:r>
            <a:rPr lang="es-ES" sz="2400" b="1" dirty="0" smtClean="0">
              <a:solidFill>
                <a:schemeClr val="tx1"/>
              </a:solidFill>
            </a:rPr>
            <a:t>Tipos y estructuras institucionales</a:t>
          </a:r>
          <a:endParaRPr lang="es-ES" sz="2400" b="1" dirty="0">
            <a:solidFill>
              <a:schemeClr val="tx1"/>
            </a:solidFill>
          </a:endParaRPr>
        </a:p>
      </dgm:t>
    </dgm:pt>
    <dgm:pt modelId="{FA65842C-3482-4589-A12E-576E45137664}" type="parTrans" cxnId="{DD0CE9D4-4B89-4EEC-9D9B-8111CF354ECD}">
      <dgm:prSet/>
      <dgm:spPr/>
      <dgm:t>
        <a:bodyPr/>
        <a:lstStyle/>
        <a:p>
          <a:endParaRPr lang="es-ES"/>
        </a:p>
      </dgm:t>
    </dgm:pt>
    <dgm:pt modelId="{2144CA99-36D0-40EC-847D-90FFCEDCA733}" type="sibTrans" cxnId="{DD0CE9D4-4B89-4EEC-9D9B-8111CF354ECD}">
      <dgm:prSet/>
      <dgm:spPr/>
      <dgm:t>
        <a:bodyPr/>
        <a:lstStyle/>
        <a:p>
          <a:endParaRPr lang="es-ES"/>
        </a:p>
      </dgm:t>
    </dgm:pt>
    <dgm:pt modelId="{F3B979A2-4B3F-4228-BE9C-C49FA7A8D9DB}" type="pres">
      <dgm:prSet presAssocID="{68CE03A0-6B70-4308-A465-97461D3F704C}" presName="linearFlow" presStyleCnt="0">
        <dgm:presLayoutVars>
          <dgm:dir/>
          <dgm:resizeHandles val="exact"/>
        </dgm:presLayoutVars>
      </dgm:prSet>
      <dgm:spPr/>
    </dgm:pt>
    <dgm:pt modelId="{A5437217-645A-4556-A904-2EF1A8ED65C1}" type="pres">
      <dgm:prSet presAssocID="{D65053BD-28A2-4862-8EFA-8C1BDF208BB4}" presName="composite" presStyleCnt="0"/>
      <dgm:spPr/>
    </dgm:pt>
    <dgm:pt modelId="{9F168CE0-4459-4F2D-BDE9-D647FF5C6AB4}" type="pres">
      <dgm:prSet presAssocID="{D65053BD-28A2-4862-8EFA-8C1BDF208BB4}" presName="imgShp" presStyleLbl="fgImgPlace1" presStyleIdx="0" presStyleCnt="4" custScaleX="57347"/>
      <dgm:spPr/>
    </dgm:pt>
    <dgm:pt modelId="{A4F2FB8E-2462-4056-9051-614C8A12A290}" type="pres">
      <dgm:prSet presAssocID="{D65053BD-28A2-4862-8EFA-8C1BDF208BB4}" presName="txShp" presStyleLbl="node1" presStyleIdx="0" presStyleCnt="4" custScaleX="11776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6633B24-768A-4215-884B-023666F0AEEA}" type="pres">
      <dgm:prSet presAssocID="{99FAF6C1-48C9-470A-95D0-4A09D60DDA37}" presName="spacing" presStyleCnt="0"/>
      <dgm:spPr/>
    </dgm:pt>
    <dgm:pt modelId="{AC1A15E0-D3F4-47CC-936A-3E2AD6E3EB0B}" type="pres">
      <dgm:prSet presAssocID="{E5951AF8-A0CF-4C49-94F1-1BBA802D5B11}" presName="composite" presStyleCnt="0"/>
      <dgm:spPr/>
    </dgm:pt>
    <dgm:pt modelId="{7DCBBA0C-2BFA-47F6-A027-6061747565A3}" type="pres">
      <dgm:prSet presAssocID="{E5951AF8-A0CF-4C49-94F1-1BBA802D5B11}" presName="imgShp" presStyleLbl="fgImgPlace1" presStyleIdx="1" presStyleCnt="4" custScaleX="50571"/>
      <dgm:spPr/>
    </dgm:pt>
    <dgm:pt modelId="{5524A0B0-03DC-40D4-9FA5-4EBC78717BC3}" type="pres">
      <dgm:prSet presAssocID="{E5951AF8-A0CF-4C49-94F1-1BBA802D5B11}" presName="txShp" presStyleLbl="node1" presStyleIdx="1" presStyleCnt="4" custScaleX="118998" custScaleY="14069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1A393B0-3D19-4431-9DA9-790E35EE1E21}" type="pres">
      <dgm:prSet presAssocID="{16397284-CDD8-4C40-A834-B56BD46C9EE7}" presName="spacing" presStyleCnt="0"/>
      <dgm:spPr/>
    </dgm:pt>
    <dgm:pt modelId="{FC11F107-8221-4996-90D9-872C6DBBE68D}" type="pres">
      <dgm:prSet presAssocID="{B9BE9449-1A81-4521-99AB-ED2619E1446D}" presName="composite" presStyleCnt="0"/>
      <dgm:spPr/>
    </dgm:pt>
    <dgm:pt modelId="{8CF0A8D3-DC4A-4E9D-81C4-6C61839BD578}" type="pres">
      <dgm:prSet presAssocID="{B9BE9449-1A81-4521-99AB-ED2619E1446D}" presName="imgShp" presStyleLbl="fgImgPlace1" presStyleIdx="2" presStyleCnt="4" custScaleX="74681"/>
      <dgm:spPr/>
    </dgm:pt>
    <dgm:pt modelId="{A6C48DB9-A62C-4922-83DA-3B25D80A9DB0}" type="pres">
      <dgm:prSet presAssocID="{B9BE9449-1A81-4521-99AB-ED2619E1446D}" presName="txShp" presStyleLbl="node1" presStyleIdx="2" presStyleCnt="4" custScaleX="1208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A4B388B-FAA2-4DE1-9FC2-F430D61C3C12}" type="pres">
      <dgm:prSet presAssocID="{60FA9392-4857-40F8-949F-5E9183D3B4A0}" presName="spacing" presStyleCnt="0"/>
      <dgm:spPr/>
    </dgm:pt>
    <dgm:pt modelId="{FBA3C2FC-BC4E-4B1A-98D0-5498EEC52CC7}" type="pres">
      <dgm:prSet presAssocID="{E24EFC23-A745-4EA2-9B73-017972FEA100}" presName="composite" presStyleCnt="0"/>
      <dgm:spPr/>
    </dgm:pt>
    <dgm:pt modelId="{A4D3592F-F06C-441C-AAC9-8797F4C1EF60}" type="pres">
      <dgm:prSet presAssocID="{E24EFC23-A745-4EA2-9B73-017972FEA100}" presName="imgShp" presStyleLbl="fgImgPlace1" presStyleIdx="3" presStyleCnt="4" custScaleX="118199"/>
      <dgm:spPr/>
    </dgm:pt>
    <dgm:pt modelId="{3F7BDD83-26BB-4AE1-9722-57E135ED08A2}" type="pres">
      <dgm:prSet presAssocID="{E24EFC23-A745-4EA2-9B73-017972FEA100}" presName="txShp" presStyleLbl="node1" presStyleIdx="3" presStyleCnt="4" custScaleX="11387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029B3061-E1A4-47F6-9F56-A32FA988E5AB}" type="presOf" srcId="{B9BE9449-1A81-4521-99AB-ED2619E1446D}" destId="{A6C48DB9-A62C-4922-83DA-3B25D80A9DB0}" srcOrd="0" destOrd="0" presId="urn:microsoft.com/office/officeart/2005/8/layout/vList3#2"/>
    <dgm:cxn modelId="{98666DBA-1758-4FBB-A24D-3FE4EF171265}" srcId="{68CE03A0-6B70-4308-A465-97461D3F704C}" destId="{E5951AF8-A0CF-4C49-94F1-1BBA802D5B11}" srcOrd="1" destOrd="0" parTransId="{FCB209DB-9136-41CA-B5B3-AE4839C98C17}" sibTransId="{16397284-CDD8-4C40-A834-B56BD46C9EE7}"/>
    <dgm:cxn modelId="{872004D6-CFAE-4DE9-8475-0FEAC03A1156}" srcId="{68CE03A0-6B70-4308-A465-97461D3F704C}" destId="{B9BE9449-1A81-4521-99AB-ED2619E1446D}" srcOrd="2" destOrd="0" parTransId="{13E3FE45-223F-4A8F-B35A-E3C45DE91544}" sibTransId="{60FA9392-4857-40F8-949F-5E9183D3B4A0}"/>
    <dgm:cxn modelId="{299C5898-FB82-47CD-BFA8-6B7B2900BD72}" srcId="{68CE03A0-6B70-4308-A465-97461D3F704C}" destId="{D65053BD-28A2-4862-8EFA-8C1BDF208BB4}" srcOrd="0" destOrd="0" parTransId="{F5164EC7-422D-4A33-9492-859529C80E0B}" sibTransId="{99FAF6C1-48C9-470A-95D0-4A09D60DDA37}"/>
    <dgm:cxn modelId="{04E235AC-32FE-492F-8CB2-87E49BA8CDE6}" type="presOf" srcId="{E5951AF8-A0CF-4C49-94F1-1BBA802D5B11}" destId="{5524A0B0-03DC-40D4-9FA5-4EBC78717BC3}" srcOrd="0" destOrd="0" presId="urn:microsoft.com/office/officeart/2005/8/layout/vList3#2"/>
    <dgm:cxn modelId="{CDB30FF1-CB08-49F5-8B32-ACFD2FF9D3E2}" type="presOf" srcId="{68CE03A0-6B70-4308-A465-97461D3F704C}" destId="{F3B979A2-4B3F-4228-BE9C-C49FA7A8D9DB}" srcOrd="0" destOrd="0" presId="urn:microsoft.com/office/officeart/2005/8/layout/vList3#2"/>
    <dgm:cxn modelId="{0ED2D02C-D0CE-4B9B-8F8E-77328D1A2156}" type="presOf" srcId="{E24EFC23-A745-4EA2-9B73-017972FEA100}" destId="{3F7BDD83-26BB-4AE1-9722-57E135ED08A2}" srcOrd="0" destOrd="0" presId="urn:microsoft.com/office/officeart/2005/8/layout/vList3#2"/>
    <dgm:cxn modelId="{C70A8908-B58F-48EC-A183-3CECEE8A77CF}" type="presOf" srcId="{D65053BD-28A2-4862-8EFA-8C1BDF208BB4}" destId="{A4F2FB8E-2462-4056-9051-614C8A12A290}" srcOrd="0" destOrd="0" presId="urn:microsoft.com/office/officeart/2005/8/layout/vList3#2"/>
    <dgm:cxn modelId="{DD0CE9D4-4B89-4EEC-9D9B-8111CF354ECD}" srcId="{68CE03A0-6B70-4308-A465-97461D3F704C}" destId="{E24EFC23-A745-4EA2-9B73-017972FEA100}" srcOrd="3" destOrd="0" parTransId="{FA65842C-3482-4589-A12E-576E45137664}" sibTransId="{2144CA99-36D0-40EC-847D-90FFCEDCA733}"/>
    <dgm:cxn modelId="{198B13A2-4197-4E1F-8AE1-95D0346CEFC3}" type="presParOf" srcId="{F3B979A2-4B3F-4228-BE9C-C49FA7A8D9DB}" destId="{A5437217-645A-4556-A904-2EF1A8ED65C1}" srcOrd="0" destOrd="0" presId="urn:microsoft.com/office/officeart/2005/8/layout/vList3#2"/>
    <dgm:cxn modelId="{1E3D316C-0611-4442-BAAC-E3D286C0D59C}" type="presParOf" srcId="{A5437217-645A-4556-A904-2EF1A8ED65C1}" destId="{9F168CE0-4459-4F2D-BDE9-D647FF5C6AB4}" srcOrd="0" destOrd="0" presId="urn:microsoft.com/office/officeart/2005/8/layout/vList3#2"/>
    <dgm:cxn modelId="{10EC4E68-6F62-47ED-9909-C1B73688AA08}" type="presParOf" srcId="{A5437217-645A-4556-A904-2EF1A8ED65C1}" destId="{A4F2FB8E-2462-4056-9051-614C8A12A290}" srcOrd="1" destOrd="0" presId="urn:microsoft.com/office/officeart/2005/8/layout/vList3#2"/>
    <dgm:cxn modelId="{66FAC7FD-505B-4F0D-86AF-0B92C8F949B8}" type="presParOf" srcId="{F3B979A2-4B3F-4228-BE9C-C49FA7A8D9DB}" destId="{E6633B24-768A-4215-884B-023666F0AEEA}" srcOrd="1" destOrd="0" presId="urn:microsoft.com/office/officeart/2005/8/layout/vList3#2"/>
    <dgm:cxn modelId="{49B17C15-1F5F-43A5-88A4-43871E867D92}" type="presParOf" srcId="{F3B979A2-4B3F-4228-BE9C-C49FA7A8D9DB}" destId="{AC1A15E0-D3F4-47CC-936A-3E2AD6E3EB0B}" srcOrd="2" destOrd="0" presId="urn:microsoft.com/office/officeart/2005/8/layout/vList3#2"/>
    <dgm:cxn modelId="{FAB25120-983C-4782-B378-FD6E21B76AC2}" type="presParOf" srcId="{AC1A15E0-D3F4-47CC-936A-3E2AD6E3EB0B}" destId="{7DCBBA0C-2BFA-47F6-A027-6061747565A3}" srcOrd="0" destOrd="0" presId="urn:microsoft.com/office/officeart/2005/8/layout/vList3#2"/>
    <dgm:cxn modelId="{197DC90F-BB33-445D-97F3-EFB46314CF4D}" type="presParOf" srcId="{AC1A15E0-D3F4-47CC-936A-3E2AD6E3EB0B}" destId="{5524A0B0-03DC-40D4-9FA5-4EBC78717BC3}" srcOrd="1" destOrd="0" presId="urn:microsoft.com/office/officeart/2005/8/layout/vList3#2"/>
    <dgm:cxn modelId="{DEB0EAA1-01FF-4CCE-8720-91873C835B81}" type="presParOf" srcId="{F3B979A2-4B3F-4228-BE9C-C49FA7A8D9DB}" destId="{B1A393B0-3D19-4431-9DA9-790E35EE1E21}" srcOrd="3" destOrd="0" presId="urn:microsoft.com/office/officeart/2005/8/layout/vList3#2"/>
    <dgm:cxn modelId="{24FCE28C-8B67-4B89-B348-3A74440584AA}" type="presParOf" srcId="{F3B979A2-4B3F-4228-BE9C-C49FA7A8D9DB}" destId="{FC11F107-8221-4996-90D9-872C6DBBE68D}" srcOrd="4" destOrd="0" presId="urn:microsoft.com/office/officeart/2005/8/layout/vList3#2"/>
    <dgm:cxn modelId="{859DD2A7-EBDE-40BC-81F2-177DBAA9BA93}" type="presParOf" srcId="{FC11F107-8221-4996-90D9-872C6DBBE68D}" destId="{8CF0A8D3-DC4A-4E9D-81C4-6C61839BD578}" srcOrd="0" destOrd="0" presId="urn:microsoft.com/office/officeart/2005/8/layout/vList3#2"/>
    <dgm:cxn modelId="{E5BE630C-EAB1-4ABF-825C-FF421565400E}" type="presParOf" srcId="{FC11F107-8221-4996-90D9-872C6DBBE68D}" destId="{A6C48DB9-A62C-4922-83DA-3B25D80A9DB0}" srcOrd="1" destOrd="0" presId="urn:microsoft.com/office/officeart/2005/8/layout/vList3#2"/>
    <dgm:cxn modelId="{A202E592-CDFB-4079-9B16-C1E088E76539}" type="presParOf" srcId="{F3B979A2-4B3F-4228-BE9C-C49FA7A8D9DB}" destId="{0A4B388B-FAA2-4DE1-9FC2-F430D61C3C12}" srcOrd="5" destOrd="0" presId="urn:microsoft.com/office/officeart/2005/8/layout/vList3#2"/>
    <dgm:cxn modelId="{2BCBC61B-3235-4C25-913E-172308BCFD2D}" type="presParOf" srcId="{F3B979A2-4B3F-4228-BE9C-C49FA7A8D9DB}" destId="{FBA3C2FC-BC4E-4B1A-98D0-5498EEC52CC7}" srcOrd="6" destOrd="0" presId="urn:microsoft.com/office/officeart/2005/8/layout/vList3#2"/>
    <dgm:cxn modelId="{4D3D192D-AB50-4C48-8CD1-E4FA4F14704E}" type="presParOf" srcId="{FBA3C2FC-BC4E-4B1A-98D0-5498EEC52CC7}" destId="{A4D3592F-F06C-441C-AAC9-8797F4C1EF60}" srcOrd="0" destOrd="0" presId="urn:microsoft.com/office/officeart/2005/8/layout/vList3#2"/>
    <dgm:cxn modelId="{CD6EE0B9-6E71-4ADD-972B-3FBD713B57BF}" type="presParOf" srcId="{FBA3C2FC-BC4E-4B1A-98D0-5498EEC52CC7}" destId="{3F7BDD83-26BB-4AE1-9722-57E135ED08A2}" srcOrd="1" destOrd="0" presId="urn:microsoft.com/office/officeart/2005/8/layout/vList3#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3#2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B90D64-8404-4BB2-A217-BB02B170C946}" type="datetimeFigureOut">
              <a:rPr lang="en-US" smtClean="0"/>
              <a:t>12/2/2021</a:t>
            </a:fld>
            <a:endParaRPr lang="en-U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784B8B-F0B4-44AB-ABCE-72FDF86CFC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5919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4487C1-6FB2-4661-AC2F-E244F73082D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354640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4487C1-6FB2-4661-AC2F-E244F73082D7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014512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4487C1-6FB2-4661-AC2F-E244F73082D7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05295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4487C1-6FB2-4661-AC2F-E244F73082D7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651838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4487C1-6FB2-4661-AC2F-E244F73082D7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912212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4487C1-6FB2-4661-AC2F-E244F73082D7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110164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4487C1-6FB2-4661-AC2F-E244F73082D7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13219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4487C1-6FB2-4661-AC2F-E244F73082D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47025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4487C1-6FB2-4661-AC2F-E244F73082D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83522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4487C1-6FB2-4661-AC2F-E244F73082D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0012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4487C1-6FB2-4661-AC2F-E244F73082D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29278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4487C1-6FB2-4661-AC2F-E244F73082D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32614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_tradnl" sz="1400" dirty="0" smtClean="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4487C1-6FB2-4661-AC2F-E244F73082D7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559070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4487C1-6FB2-4661-AC2F-E244F73082D7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780484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4487C1-6FB2-4661-AC2F-E244F73082D7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47140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F1F01409-7FA7-4DAE-A5EB-9C1870AEFFA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x-none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xmlns="" id="{B7401241-F773-4B27-AAC9-ADD23233360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x-none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E464E690-2919-4C22-BE41-15034429C8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ECE55-05F4-42EC-B4BE-EBF424679205}" type="datetimeFigureOut">
              <a:rPr lang="x-none" smtClean="0"/>
              <a:t>2/12/2021</a:t>
            </a:fld>
            <a:endParaRPr lang="x-none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4DA20479-2B3A-4DFC-A222-19CBAE1536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ECAF7EBC-C669-456C-B0C2-A13324702C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B70248-A1D0-4DE0-A3CC-5A0F23CC1499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5960281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36DA58CC-B5FA-4D23-AE3B-8ACDF6EBDE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x-none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xmlns="" id="{983B5F35-7CB4-442A-A766-77E5B822716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x-none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410FCAD2-0363-4561-9192-2391EA2E04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ECE55-05F4-42EC-B4BE-EBF424679205}" type="datetimeFigureOut">
              <a:rPr lang="x-none" smtClean="0"/>
              <a:t>2/12/2021</a:t>
            </a:fld>
            <a:endParaRPr lang="x-none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4A4B1C8C-A782-4673-8648-FFBA476109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668BA623-1A92-48AD-BC51-92C6B7EBE3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B70248-A1D0-4DE0-A3CC-5A0F23CC1499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5664540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xmlns="" id="{C530D2BB-B110-482A-9ABE-02762558632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x-none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xmlns="" id="{541C10C0-BB8D-4265-B8C3-0EAF3EE8D8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x-none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9B1D860A-8F60-488B-9A12-BD90774EEC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ECE55-05F4-42EC-B4BE-EBF424679205}" type="datetimeFigureOut">
              <a:rPr lang="x-none" smtClean="0"/>
              <a:t>2/12/2021</a:t>
            </a:fld>
            <a:endParaRPr lang="x-none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F39E3D8C-90F9-41EA-986A-C10C140DD0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BD4425BC-A791-4C1C-9601-E698E54A56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B70248-A1D0-4DE0-A3CC-5A0F23CC1499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848729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78FB1F2B-620A-406D-AD13-BF68BCB3FB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x-none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E1EB9E2E-D7E5-4D1F-AE0B-530A832E01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x-none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93C3FE7C-39E0-400D-9207-6C6F4DD43D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ECE55-05F4-42EC-B4BE-EBF424679205}" type="datetimeFigureOut">
              <a:rPr lang="x-none" smtClean="0"/>
              <a:t>2/12/2021</a:t>
            </a:fld>
            <a:endParaRPr lang="x-none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06D32A16-FC4E-4694-88FD-34D73C718F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D284419E-00BB-42AB-8233-70E21E05E2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B70248-A1D0-4DE0-A3CC-5A0F23CC1499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907957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F14858DA-7757-40F8-A0E6-A699954737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x-none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7705BB97-BF1D-41FB-98A8-DF6CFC468B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8998D676-4E05-4FE4-9E1D-30B3739E66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ECE55-05F4-42EC-B4BE-EBF424679205}" type="datetimeFigureOut">
              <a:rPr lang="x-none" smtClean="0"/>
              <a:t>2/12/2021</a:t>
            </a:fld>
            <a:endParaRPr lang="x-none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458BB5DA-3DF9-4BCC-976C-A83AF163E1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74865A8B-3363-4F00-9FD3-1A9B9F452F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B70248-A1D0-4DE0-A3CC-5A0F23CC1499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1742844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638E8866-ADCF-4549-B036-F28DDAEDA4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x-none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85F2AE72-7B25-4E30-B8C1-237AEAD740E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x-none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xmlns="" id="{965FDEAC-388C-4B91-AAA8-DFD03287061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x-none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xmlns="" id="{79B3F455-6535-45CE-BA5C-482E4B6F76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ECE55-05F4-42EC-B4BE-EBF424679205}" type="datetimeFigureOut">
              <a:rPr lang="x-none" smtClean="0"/>
              <a:t>2/12/2021</a:t>
            </a:fld>
            <a:endParaRPr lang="x-none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xmlns="" id="{D51F8E7A-FB64-46DB-A280-7B04291F61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xmlns="" id="{FEBD91AC-8501-41C4-9311-6DDB6BB3C5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B70248-A1D0-4DE0-A3CC-5A0F23CC1499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4670252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7229E12F-7718-4767-B0F6-FFBADE155B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x-none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83F2498B-98F4-4599-91DB-5625625B3C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xmlns="" id="{97575F12-3A43-49CB-B625-3E531A0B372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x-none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xmlns="" id="{98C053EA-3D45-40FA-95CA-7DE275D6B8F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xmlns="" id="{301F98C5-8ED0-410B-886D-1B6F77BE9A3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x-none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xmlns="" id="{59C62F91-C5E7-4BC8-8044-733B2834E1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ECE55-05F4-42EC-B4BE-EBF424679205}" type="datetimeFigureOut">
              <a:rPr lang="x-none" smtClean="0"/>
              <a:t>2/12/2021</a:t>
            </a:fld>
            <a:endParaRPr lang="x-none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xmlns="" id="{B1848CD1-01A3-487D-B9B2-7D0C52DEC3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xmlns="" id="{2DA7E511-966A-4829-A433-3C84ED5A67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B70248-A1D0-4DE0-A3CC-5A0F23CC1499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6690999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60192283-E61C-4EFA-83D6-498BEB992A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x-none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xmlns="" id="{CBE5031C-23FE-4AFC-85D9-4EE2D325B7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ECE55-05F4-42EC-B4BE-EBF424679205}" type="datetimeFigureOut">
              <a:rPr lang="x-none" smtClean="0"/>
              <a:t>2/12/2021</a:t>
            </a:fld>
            <a:endParaRPr lang="x-none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xmlns="" id="{38A0C827-61AE-4996-AEAF-8779BFEB1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xmlns="" id="{503BC98E-DC45-4792-AE4B-7C89873CA2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B70248-A1D0-4DE0-A3CC-5A0F23CC1499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286425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xmlns="" id="{12BE20A8-0C09-463D-8234-58AA927336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ECE55-05F4-42EC-B4BE-EBF424679205}" type="datetimeFigureOut">
              <a:rPr lang="x-none" smtClean="0"/>
              <a:t>2/12/2021</a:t>
            </a:fld>
            <a:endParaRPr lang="x-none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xmlns="" id="{89FE2326-840A-4567-8A5F-577A40F98A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xmlns="" id="{B8DC9889-588B-49A9-B083-4790BF9058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B70248-A1D0-4DE0-A3CC-5A0F23CC1499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1251316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0F24FD06-83C7-4CE7-812B-7B37E17D1D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x-none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41770392-15F1-4165-BE3F-EECB606A78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x-none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xmlns="" id="{C60B0EEC-BA65-4176-8A80-DAE072A16D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xmlns="" id="{8022FD90-A7F3-4A0A-919B-2AE743F096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ECE55-05F4-42EC-B4BE-EBF424679205}" type="datetimeFigureOut">
              <a:rPr lang="x-none" smtClean="0"/>
              <a:t>2/12/2021</a:t>
            </a:fld>
            <a:endParaRPr lang="x-none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xmlns="" id="{357D5981-B483-4EE2-84D0-EFAC9AB22C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xmlns="" id="{25833EED-369F-4B6A-B0D7-F2FD61B0D9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B70248-A1D0-4DE0-A3CC-5A0F23CC1499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1099716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9B06BC5A-4499-4ECC-B84A-8A50C660FD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x-none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xmlns="" id="{09237FAE-FB4B-448E-996F-62164426B9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x-none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xmlns="" id="{0774EF14-ED58-42B7-B413-F32F723D026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xmlns="" id="{9FC145D1-AD0C-4648-ABC7-9D0DE12BEC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ECE55-05F4-42EC-B4BE-EBF424679205}" type="datetimeFigureOut">
              <a:rPr lang="x-none" smtClean="0"/>
              <a:t>2/12/2021</a:t>
            </a:fld>
            <a:endParaRPr lang="x-none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xmlns="" id="{BF3E45FE-4602-4CA4-BB31-882CFC2C96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xmlns="" id="{FFFD496A-E137-41E2-BD0C-799198C932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B70248-A1D0-4DE0-A3CC-5A0F23CC1499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3669267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xmlns="" id="{32C4ABD5-79B0-43D9-9266-B203C983DC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x-none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EEA21FE9-D2C0-4812-A24E-53FF46CC38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x-none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51757EE8-0381-40A8-B34F-1B2C61FA7CF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DECE55-05F4-42EC-B4BE-EBF424679205}" type="datetimeFigureOut">
              <a:rPr lang="x-none" smtClean="0"/>
              <a:t>2/12/2021</a:t>
            </a:fld>
            <a:endParaRPr lang="x-none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794B4556-655C-4CA6-9286-95DECF232EF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x-none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2C8C5ABD-EACD-43EC-AC1D-9B35520AB1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B70248-A1D0-4DE0-A3CC-5A0F23CC1499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323729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x-non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5">
            <a:extLst>
              <a:ext uri="{FF2B5EF4-FFF2-40B4-BE49-F238E27FC236}">
                <a16:creationId xmlns:a16="http://schemas.microsoft.com/office/drawing/2014/main" xmlns="" id="{4B5069C7-BCC0-4C10-941E-D19038C8F0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3267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xmlns="" id="{714A9A1F-8DBC-4D38-894A-A4F3F81068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86232" y="3416335"/>
            <a:ext cx="9144000" cy="1623552"/>
          </a:xfrm>
        </p:spPr>
        <p:txBody>
          <a:bodyPr>
            <a:normAutofit/>
          </a:bodyPr>
          <a:lstStyle/>
          <a:p>
            <a:pPr lv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s-ES" sz="3200" b="1" dirty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Arial" charset="0"/>
              </a:rPr>
              <a:t>EDUCACIÓN SUPERIOR:</a:t>
            </a:r>
            <a:br>
              <a:rPr lang="es-ES" sz="3200" b="1" dirty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Arial" charset="0"/>
              </a:rPr>
            </a:br>
            <a:r>
              <a:rPr lang="es-ES" sz="3200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Arial" charset="0"/>
              </a:rPr>
              <a:t>RETOS Y </a:t>
            </a:r>
            <a:r>
              <a:rPr lang="es-ES" sz="3200" b="1" dirty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Arial" charset="0"/>
              </a:rPr>
              <a:t>TENDENCIAS </a:t>
            </a:r>
            <a:endParaRPr lang="es-ES" sz="3200" b="1" dirty="0">
              <a:solidFill>
                <a:schemeClr val="bg1"/>
              </a:solidFill>
              <a:latin typeface="Verdana" pitchFamily="34" charset="0"/>
              <a:ea typeface="Verdana" pitchFamily="34" charset="0"/>
              <a:cs typeface="Arial" panose="020B060402020202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8AC8D7C9-E795-4EB0-BCAF-9275F0FACE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86232" y="6040706"/>
            <a:ext cx="9144000" cy="418898"/>
          </a:xfrm>
        </p:spPr>
        <p:txBody>
          <a:bodyPr>
            <a:noAutofit/>
          </a:bodyPr>
          <a:lstStyle/>
          <a:p>
            <a:r>
              <a:rPr lang="es-ES" b="1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Arial" panose="020B0604020202020204" pitchFamily="34" charset="0"/>
              </a:rPr>
              <a:t>LA PROFESIONALIZACIÓN DEL DOCENTE UNIVERSITARIO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7045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211" name="Text Box 3"/>
          <p:cNvSpPr txBox="1">
            <a:spLocks noChangeArrowheads="1"/>
          </p:cNvSpPr>
          <p:nvPr/>
        </p:nvSpPr>
        <p:spPr bwMode="auto">
          <a:xfrm>
            <a:off x="690035" y="1763714"/>
            <a:ext cx="18473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es-ES" sz="2000">
              <a:solidFill>
                <a:schemeClr val="tx2"/>
              </a:solidFill>
              <a:effectLst/>
            </a:endParaRPr>
          </a:p>
        </p:txBody>
      </p:sp>
      <p:sp>
        <p:nvSpPr>
          <p:cNvPr id="222212" name="Text Box 4"/>
          <p:cNvSpPr txBox="1">
            <a:spLocks noChangeArrowheads="1"/>
          </p:cNvSpPr>
          <p:nvPr/>
        </p:nvSpPr>
        <p:spPr bwMode="auto">
          <a:xfrm>
            <a:off x="624417" y="1650795"/>
            <a:ext cx="11013403" cy="38472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>
              <a:buFontTx/>
              <a:buChar char="•"/>
            </a:pPr>
            <a:r>
              <a:rPr lang="es-ES_tradnl" sz="2400" b="1" dirty="0">
                <a:solidFill>
                  <a:schemeClr val="tx2"/>
                </a:solidFill>
              </a:rPr>
              <a:t>Sustitución de las autoridades coloniales por la naciente burguesía y los terratenientes</a:t>
            </a:r>
            <a:r>
              <a:rPr lang="es-ES_tradnl" sz="2400" b="1" dirty="0" smtClean="0">
                <a:solidFill>
                  <a:schemeClr val="tx2"/>
                </a:solidFill>
              </a:rPr>
              <a:t>.</a:t>
            </a:r>
          </a:p>
          <a:p>
            <a:pPr algn="just">
              <a:buFontTx/>
              <a:buChar char="•"/>
            </a:pPr>
            <a:endParaRPr lang="es-ES_tradnl" sz="2400" b="1" dirty="0">
              <a:solidFill>
                <a:schemeClr val="tx2"/>
              </a:solidFill>
            </a:endParaRPr>
          </a:p>
          <a:p>
            <a:pPr algn="just">
              <a:buFontTx/>
              <a:buChar char="•"/>
            </a:pPr>
            <a:r>
              <a:rPr lang="es-ES_tradnl" sz="2400" b="1" dirty="0">
                <a:solidFill>
                  <a:schemeClr val="tx2"/>
                </a:solidFill>
              </a:rPr>
              <a:t>La Ilustración trajo otras formas de dependencia: la cultural</a:t>
            </a:r>
            <a:r>
              <a:rPr lang="es-ES_tradnl" sz="2400" b="1" dirty="0" smtClean="0">
                <a:solidFill>
                  <a:schemeClr val="tx2"/>
                </a:solidFill>
              </a:rPr>
              <a:t>.</a:t>
            </a:r>
          </a:p>
          <a:p>
            <a:pPr algn="just">
              <a:buFontTx/>
              <a:buChar char="•"/>
            </a:pPr>
            <a:endParaRPr lang="es-ES_tradnl" sz="2400" b="1" dirty="0">
              <a:solidFill>
                <a:schemeClr val="tx2"/>
              </a:solidFill>
            </a:endParaRPr>
          </a:p>
          <a:p>
            <a:pPr algn="just">
              <a:buFontTx/>
              <a:buChar char="•"/>
            </a:pPr>
            <a:r>
              <a:rPr lang="es-ES_tradnl" sz="2400" b="1" dirty="0">
                <a:solidFill>
                  <a:schemeClr val="tx2"/>
                </a:solidFill>
              </a:rPr>
              <a:t>Se pasa al modelo napoleónico. No reconoce el modelo americano y a la investigación científica</a:t>
            </a:r>
            <a:r>
              <a:rPr lang="es-ES_tradnl" sz="2400" b="1" dirty="0" smtClean="0">
                <a:solidFill>
                  <a:schemeClr val="tx2"/>
                </a:solidFill>
              </a:rPr>
              <a:t>.</a:t>
            </a:r>
          </a:p>
          <a:p>
            <a:pPr algn="just">
              <a:buFontTx/>
              <a:buChar char="•"/>
            </a:pPr>
            <a:endParaRPr lang="es-ES_tradnl" sz="2400" b="1" dirty="0">
              <a:solidFill>
                <a:schemeClr val="tx2"/>
              </a:solidFill>
            </a:endParaRPr>
          </a:p>
          <a:p>
            <a:pPr algn="just">
              <a:buFontTx/>
              <a:buChar char="•"/>
            </a:pPr>
            <a:r>
              <a:rPr lang="es-ES_tradnl" sz="2400" b="1" dirty="0">
                <a:solidFill>
                  <a:schemeClr val="tx2"/>
                </a:solidFill>
              </a:rPr>
              <a:t>No se logra ampliar la base social de la matrícula estudiantil</a:t>
            </a:r>
            <a:r>
              <a:rPr lang="es-ES_tradnl" sz="2400" b="1" dirty="0" smtClean="0">
                <a:solidFill>
                  <a:schemeClr val="tx2"/>
                </a:solidFill>
              </a:rPr>
              <a:t>.</a:t>
            </a:r>
            <a:endParaRPr lang="es-ES_tradnl" sz="2800" b="1" dirty="0">
              <a:solidFill>
                <a:schemeClr val="tx2"/>
              </a:solidFill>
            </a:endParaRPr>
          </a:p>
          <a:p>
            <a:endParaRPr lang="es-ES_tradnl" sz="2800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681019" y="656043"/>
            <a:ext cx="8756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b="1" dirty="0" smtClean="0">
                <a:solidFill>
                  <a:srgbClr val="FF0000"/>
                </a:solidFill>
              </a:rPr>
              <a:t>UNIVERSIDAD REPUBLICANA LATINOAMERICANA</a:t>
            </a:r>
            <a:endParaRPr lang="en-US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5298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3" name="Text Box 3"/>
          <p:cNvSpPr txBox="1">
            <a:spLocks noChangeArrowheads="1"/>
          </p:cNvSpPr>
          <p:nvPr/>
        </p:nvSpPr>
        <p:spPr bwMode="auto">
          <a:xfrm>
            <a:off x="745697" y="1560467"/>
            <a:ext cx="11058376" cy="373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Aft>
                <a:spcPts val="600"/>
              </a:spcAft>
              <a:buFontTx/>
              <a:buChar char="•"/>
            </a:pPr>
            <a:r>
              <a:rPr lang="es-ES_tradnl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s-ES_tradnl" sz="2400" b="1" dirty="0"/>
              <a:t>Autonomía </a:t>
            </a:r>
            <a:r>
              <a:rPr lang="es-ES_tradnl" sz="2400" b="1" dirty="0" smtClean="0"/>
              <a:t>universitaria.</a:t>
            </a:r>
          </a:p>
          <a:p>
            <a:pPr>
              <a:spcAft>
                <a:spcPts val="600"/>
              </a:spcAft>
              <a:buFontTx/>
              <a:buChar char="•"/>
            </a:pPr>
            <a:r>
              <a:rPr lang="es-ES_tradnl" sz="2400" b="1" dirty="0" smtClean="0"/>
              <a:t> </a:t>
            </a:r>
            <a:r>
              <a:rPr lang="es-ES_tradnl" sz="2400" b="1" dirty="0"/>
              <a:t>Docencia libre</a:t>
            </a:r>
            <a:r>
              <a:rPr lang="es-ES_tradnl" sz="2400" b="1" dirty="0" smtClean="0"/>
              <a:t>.</a:t>
            </a:r>
          </a:p>
          <a:p>
            <a:pPr>
              <a:spcAft>
                <a:spcPts val="600"/>
              </a:spcAft>
              <a:buFontTx/>
              <a:buChar char="•"/>
            </a:pPr>
            <a:r>
              <a:rPr lang="es-ES_tradnl" sz="2400" b="1" dirty="0" smtClean="0"/>
              <a:t> Gratuidad </a:t>
            </a:r>
            <a:r>
              <a:rPr lang="es-ES_tradnl" sz="2400" b="1" dirty="0"/>
              <a:t>de la enseñanza</a:t>
            </a:r>
            <a:r>
              <a:rPr lang="es-ES_tradnl" sz="2400" b="1" dirty="0" smtClean="0"/>
              <a:t>.</a:t>
            </a:r>
          </a:p>
          <a:p>
            <a:pPr>
              <a:spcAft>
                <a:spcPts val="600"/>
              </a:spcAft>
              <a:buFontTx/>
              <a:buChar char="•"/>
            </a:pPr>
            <a:r>
              <a:rPr lang="es-ES_tradnl" sz="2400" b="1" dirty="0" smtClean="0"/>
              <a:t> Reorganización académica.</a:t>
            </a:r>
          </a:p>
          <a:p>
            <a:pPr>
              <a:spcAft>
                <a:spcPts val="600"/>
              </a:spcAft>
              <a:buFontTx/>
              <a:buChar char="•"/>
            </a:pPr>
            <a:r>
              <a:rPr lang="es-ES_tradnl" sz="2400" b="1" dirty="0" smtClean="0"/>
              <a:t> Asistencia </a:t>
            </a:r>
            <a:r>
              <a:rPr lang="es-ES_tradnl" sz="2400" b="1" dirty="0"/>
              <a:t>social a los estudiantes </a:t>
            </a:r>
            <a:r>
              <a:rPr lang="es-ES_tradnl" sz="2400" b="1" dirty="0" smtClean="0"/>
              <a:t>.</a:t>
            </a:r>
          </a:p>
          <a:p>
            <a:pPr>
              <a:spcAft>
                <a:spcPts val="600"/>
              </a:spcAft>
              <a:buFontTx/>
              <a:buChar char="•"/>
            </a:pPr>
            <a:r>
              <a:rPr lang="es-ES_tradnl" sz="2400" b="1" dirty="0" smtClean="0"/>
              <a:t> Democratización </a:t>
            </a:r>
            <a:r>
              <a:rPr lang="es-ES_tradnl" sz="2400" b="1" dirty="0"/>
              <a:t>del ingreso a la universidad</a:t>
            </a:r>
            <a:r>
              <a:rPr lang="es-ES_tradnl" sz="2400" b="1" dirty="0" smtClean="0"/>
              <a:t>.</a:t>
            </a:r>
          </a:p>
          <a:p>
            <a:pPr>
              <a:spcAft>
                <a:spcPts val="600"/>
              </a:spcAft>
              <a:buFontTx/>
              <a:buChar char="•"/>
            </a:pPr>
            <a:r>
              <a:rPr lang="es-ES_tradnl" sz="2400" b="1" dirty="0" smtClean="0"/>
              <a:t> Extensión </a:t>
            </a:r>
            <a:r>
              <a:rPr lang="es-ES_tradnl" sz="2400" b="1" dirty="0"/>
              <a:t>universitaria. </a:t>
            </a:r>
            <a:endParaRPr lang="es-ES_tradnl" sz="2400" b="1" dirty="0" smtClean="0"/>
          </a:p>
          <a:p>
            <a:pPr>
              <a:spcAft>
                <a:spcPts val="600"/>
              </a:spcAft>
              <a:buFontTx/>
              <a:buChar char="•"/>
            </a:pPr>
            <a:r>
              <a:rPr lang="es-ES_tradnl" sz="2400" b="1" dirty="0" smtClean="0"/>
              <a:t> Unidad latinoamericana</a:t>
            </a:r>
            <a:r>
              <a:rPr lang="es-ES_tradnl" sz="24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.</a:t>
            </a:r>
            <a:endParaRPr lang="es-ES_tradnl" sz="2800" dirty="0">
              <a:solidFill>
                <a:schemeClr val="tx2"/>
              </a:solidFill>
              <a:effectLst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085182" y="568602"/>
            <a:ext cx="32677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400" b="1" dirty="0" smtClean="0">
                <a:solidFill>
                  <a:srgbClr val="FF0000"/>
                </a:solidFill>
              </a:rPr>
              <a:t>REFORMA DE CÓRDOBA</a:t>
            </a:r>
            <a:endParaRPr lang="en-US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5410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946" name="Rectangle 2"/>
          <p:cNvSpPr>
            <a:spLocks noGrp="1" noChangeArrowheads="1"/>
          </p:cNvSpPr>
          <p:nvPr>
            <p:ph type="title"/>
          </p:nvPr>
        </p:nvSpPr>
        <p:spPr>
          <a:xfrm>
            <a:off x="412517" y="532522"/>
            <a:ext cx="11139055" cy="970253"/>
          </a:xfrm>
        </p:spPr>
        <p:txBody>
          <a:bodyPr>
            <a:normAutofit/>
          </a:bodyPr>
          <a:lstStyle/>
          <a:p>
            <a:pPr algn="ctr"/>
            <a:r>
              <a:rPr lang="es-ES" sz="2400" b="1" dirty="0">
                <a:solidFill>
                  <a:srgbClr val="0070C0"/>
                </a:solidFill>
              </a:rPr>
              <a:t>Cambios en la ES en la región desde la década del </a:t>
            </a:r>
            <a:r>
              <a:rPr lang="es-ES" sz="2400" b="1" dirty="0" smtClean="0">
                <a:solidFill>
                  <a:srgbClr val="0070C0"/>
                </a:solidFill>
              </a:rPr>
              <a:t>50. </a:t>
            </a:r>
            <a:br>
              <a:rPr lang="es-ES" sz="2400" b="1" dirty="0" smtClean="0">
                <a:solidFill>
                  <a:srgbClr val="0070C0"/>
                </a:solidFill>
              </a:rPr>
            </a:br>
            <a:r>
              <a:rPr lang="es-ES" sz="2400" b="1" dirty="0" smtClean="0">
                <a:solidFill>
                  <a:srgbClr val="0070C0"/>
                </a:solidFill>
              </a:rPr>
              <a:t>(</a:t>
            </a:r>
            <a:r>
              <a:rPr lang="es-ES" sz="2400" b="1" dirty="0">
                <a:solidFill>
                  <a:srgbClr val="0070C0"/>
                </a:solidFill>
              </a:rPr>
              <a:t>Según </a:t>
            </a:r>
            <a:r>
              <a:rPr lang="es-ES" sz="2400" b="1" dirty="0" smtClean="0">
                <a:solidFill>
                  <a:srgbClr val="0070C0"/>
                </a:solidFill>
              </a:rPr>
              <a:t>CRESALC</a:t>
            </a:r>
            <a:r>
              <a:rPr lang="es-ES" sz="2400" b="1" dirty="0">
                <a:solidFill>
                  <a:srgbClr val="0070C0"/>
                </a:solidFill>
              </a:rPr>
              <a:t>)</a:t>
            </a:r>
          </a:p>
        </p:txBody>
      </p:sp>
      <p:sp>
        <p:nvSpPr>
          <p:cNvPr id="3389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99601" y="1598900"/>
            <a:ext cx="11258549" cy="4595838"/>
          </a:xfrm>
        </p:spPr>
        <p:txBody>
          <a:bodyPr>
            <a:normAutofit/>
          </a:bodyPr>
          <a:lstStyle/>
          <a:p>
            <a:endParaRPr lang="es-ES" sz="2400" dirty="0" smtClean="0"/>
          </a:p>
          <a:p>
            <a:r>
              <a:rPr lang="es-ES" sz="2400" dirty="0" smtClean="0"/>
              <a:t>Expansión </a:t>
            </a:r>
            <a:r>
              <a:rPr lang="es-ES" sz="2400" dirty="0"/>
              <a:t>cuantitativa</a:t>
            </a:r>
          </a:p>
          <a:p>
            <a:r>
              <a:rPr lang="es-ES" sz="2400" dirty="0"/>
              <a:t>Diversificación</a:t>
            </a:r>
          </a:p>
          <a:p>
            <a:r>
              <a:rPr lang="es-ES" sz="2400" dirty="0"/>
              <a:t>Aumento del sector privado</a:t>
            </a:r>
          </a:p>
          <a:p>
            <a:r>
              <a:rPr lang="es-ES" sz="2400" dirty="0"/>
              <a:t>Internacionalización</a:t>
            </a:r>
          </a:p>
          <a:p>
            <a:r>
              <a:rPr lang="es-ES" sz="2400" dirty="0"/>
              <a:t>Cambio de actitud de los gobiernos</a:t>
            </a:r>
          </a:p>
          <a:p>
            <a:r>
              <a:rPr lang="es-ES" sz="2400" dirty="0"/>
              <a:t>Esfuerzos de transformación de algunas universidades.</a:t>
            </a:r>
          </a:p>
        </p:txBody>
      </p:sp>
    </p:spTree>
    <p:extLst>
      <p:ext uri="{BB962C8B-B14F-4D97-AF65-F5344CB8AC3E}">
        <p14:creationId xmlns:p14="http://schemas.microsoft.com/office/powerpoint/2010/main" val="3860672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066" name="Rectangle 2"/>
          <p:cNvSpPr>
            <a:spLocks noGrp="1" noChangeArrowheads="1"/>
          </p:cNvSpPr>
          <p:nvPr>
            <p:ph type="title"/>
          </p:nvPr>
        </p:nvSpPr>
        <p:spPr>
          <a:xfrm>
            <a:off x="674159" y="376250"/>
            <a:ext cx="11076709" cy="1325563"/>
          </a:xfrm>
        </p:spPr>
        <p:txBody>
          <a:bodyPr>
            <a:normAutofit/>
          </a:bodyPr>
          <a:lstStyle/>
          <a:p>
            <a:r>
              <a:rPr lang="es-ES" sz="2400" b="1" dirty="0" smtClean="0">
                <a:solidFill>
                  <a:srgbClr val="0070C0"/>
                </a:solidFill>
              </a:rPr>
              <a:t>Algunos de los ejes </a:t>
            </a:r>
            <a:r>
              <a:rPr lang="es-ES" sz="2400" b="1" dirty="0">
                <a:solidFill>
                  <a:srgbClr val="0070C0"/>
                </a:solidFill>
              </a:rPr>
              <a:t>temáticos de </a:t>
            </a:r>
            <a:r>
              <a:rPr lang="es-ES" sz="2400" b="1" dirty="0" smtClean="0">
                <a:solidFill>
                  <a:srgbClr val="0070C0"/>
                </a:solidFill>
              </a:rPr>
              <a:t>Conferencias regionales y mundial de la Educación Superior (desde el año 1996 hasta 2009)</a:t>
            </a:r>
            <a:endParaRPr lang="es-ES" sz="2400" b="1" dirty="0">
              <a:solidFill>
                <a:srgbClr val="0070C0"/>
              </a:solidFill>
            </a:endParaRPr>
          </a:p>
        </p:txBody>
      </p:sp>
      <p:sp>
        <p:nvSpPr>
          <p:cNvPr id="3440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33830" y="1581317"/>
            <a:ext cx="10515600" cy="4351338"/>
          </a:xfrm>
        </p:spPr>
        <p:txBody>
          <a:bodyPr/>
          <a:lstStyle/>
          <a:p>
            <a:endParaRPr lang="es-ES" dirty="0" smtClean="0"/>
          </a:p>
          <a:p>
            <a:r>
              <a:rPr lang="es-ES" dirty="0" smtClean="0"/>
              <a:t>Pertinencia </a:t>
            </a:r>
            <a:r>
              <a:rPr lang="es-ES" dirty="0"/>
              <a:t>de la Educación Superior.</a:t>
            </a:r>
          </a:p>
          <a:p>
            <a:r>
              <a:rPr lang="es-ES" dirty="0"/>
              <a:t>Calidad de la Educación Superior. Evaluación y acreditación.</a:t>
            </a:r>
          </a:p>
          <a:p>
            <a:r>
              <a:rPr lang="es-ES" dirty="0"/>
              <a:t>Gestión y financiamiento de la ES.</a:t>
            </a:r>
          </a:p>
          <a:p>
            <a:r>
              <a:rPr lang="es-ES" dirty="0"/>
              <a:t>El conocimiento y uso de las NTIC.</a:t>
            </a:r>
          </a:p>
          <a:p>
            <a:r>
              <a:rPr lang="es-ES" dirty="0"/>
              <a:t>Cooperación Internacional.</a:t>
            </a:r>
          </a:p>
        </p:txBody>
      </p:sp>
    </p:spTree>
    <p:extLst>
      <p:ext uri="{BB962C8B-B14F-4D97-AF65-F5344CB8AC3E}">
        <p14:creationId xmlns:p14="http://schemas.microsoft.com/office/powerpoint/2010/main" val="3107371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2 Marcador de contenido"/>
          <p:cNvSpPr>
            <a:spLocks noGrp="1"/>
          </p:cNvSpPr>
          <p:nvPr>
            <p:ph idx="1"/>
          </p:nvPr>
        </p:nvSpPr>
        <p:spPr>
          <a:xfrm>
            <a:off x="769785" y="566670"/>
            <a:ext cx="10915649" cy="5495098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es-ES" b="1" dirty="0" smtClean="0"/>
              <a:t>   </a:t>
            </a:r>
          </a:p>
          <a:p>
            <a:pPr>
              <a:buFont typeface="Arial" charset="0"/>
              <a:buNone/>
            </a:pPr>
            <a:endParaRPr lang="es-ES" b="1" dirty="0"/>
          </a:p>
          <a:p>
            <a:pPr>
              <a:buFont typeface="Arial" charset="0"/>
              <a:buNone/>
            </a:pPr>
            <a:r>
              <a:rPr lang="es-ES" b="1" dirty="0" smtClean="0"/>
              <a:t>“</a:t>
            </a:r>
            <a:r>
              <a:rPr lang="es-ES" b="1" i="1" dirty="0" smtClean="0"/>
              <a:t>La educación superior es un bien público social, un derecho humano y universal y un deber del Estado. Ésta es la convicción y la base para el papel estratégico que debe jugar en los procesos de desarrollo sustentable de los países de la región</a:t>
            </a:r>
            <a:r>
              <a:rPr lang="es-ES" b="1" dirty="0" smtClean="0"/>
              <a:t>“ (</a:t>
            </a:r>
            <a:r>
              <a:rPr lang="es-ES" dirty="0" smtClean="0"/>
              <a:t>Conferencia Regional de Educación Superior, celebrada en Cartagena de Indias, junio 2008)</a:t>
            </a:r>
            <a:r>
              <a:rPr lang="es-ES" b="1" dirty="0" smtClean="0"/>
              <a:t>. </a:t>
            </a:r>
            <a:r>
              <a:rPr lang="es-ES" dirty="0" smtClean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779592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917977" y="436711"/>
            <a:ext cx="7973337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sz="2800" b="1" dirty="0" smtClean="0"/>
              <a:t>CONFERENCIA REGIONAL DE EDUCACIÓN SUPERIOR</a:t>
            </a:r>
          </a:p>
          <a:p>
            <a:pPr algn="ctr"/>
            <a:r>
              <a:rPr lang="es-ES" sz="2800" b="1" dirty="0" smtClean="0"/>
              <a:t>Córdoba, Argentina, 2018</a:t>
            </a:r>
          </a:p>
          <a:p>
            <a:pPr algn="just"/>
            <a:endParaRPr lang="es-ES" sz="2800" b="1" dirty="0" smtClean="0"/>
          </a:p>
          <a:p>
            <a:pPr algn="just"/>
            <a:r>
              <a:rPr lang="es-ES" sz="2400" b="1" dirty="0" smtClean="0"/>
              <a:t>EJES TEMÁTICOS:</a:t>
            </a:r>
            <a:endParaRPr lang="en-US" sz="2400" b="1" dirty="0"/>
          </a:p>
        </p:txBody>
      </p:sp>
      <p:sp>
        <p:nvSpPr>
          <p:cNvPr id="9" name="Oval 8"/>
          <p:cNvSpPr/>
          <p:nvPr/>
        </p:nvSpPr>
        <p:spPr>
          <a:xfrm>
            <a:off x="7075056" y="2253803"/>
            <a:ext cx="4525817" cy="1606691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sz="2400" dirty="0"/>
              <a:t>Educación superior, diversidad cultural e interculturalidad en América Latina</a:t>
            </a:r>
          </a:p>
        </p:txBody>
      </p:sp>
      <p:sp>
        <p:nvSpPr>
          <p:cNvPr id="10" name="Oval 9"/>
          <p:cNvSpPr/>
          <p:nvPr/>
        </p:nvSpPr>
        <p:spPr>
          <a:xfrm>
            <a:off x="1171977" y="2253803"/>
            <a:ext cx="4536097" cy="1726071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sz="2400" dirty="0"/>
              <a:t>Educación superior como parte del sistema educativo en América Latina  y el Caribe</a:t>
            </a:r>
          </a:p>
        </p:txBody>
      </p:sp>
      <p:sp>
        <p:nvSpPr>
          <p:cNvPr id="11" name="Oval 10"/>
          <p:cNvSpPr/>
          <p:nvPr/>
        </p:nvSpPr>
        <p:spPr>
          <a:xfrm>
            <a:off x="3966694" y="4224270"/>
            <a:ext cx="4855334" cy="1996226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sz="2400" dirty="0"/>
              <a:t>La educación superior, internacionalización e integración regional de América Latina y el Caribe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863521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/>
          <p:cNvSpPr/>
          <p:nvPr/>
        </p:nvSpPr>
        <p:spPr>
          <a:xfrm>
            <a:off x="412124" y="741341"/>
            <a:ext cx="4889549" cy="2130648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sz="2400" dirty="0"/>
              <a:t>El rol de la educación superior de cara a los desafíos sociales de América Latina  y el Caribe</a:t>
            </a:r>
          </a:p>
        </p:txBody>
      </p:sp>
      <p:sp>
        <p:nvSpPr>
          <p:cNvPr id="6" name="Oval 5"/>
          <p:cNvSpPr/>
          <p:nvPr/>
        </p:nvSpPr>
        <p:spPr>
          <a:xfrm>
            <a:off x="5689601" y="631065"/>
            <a:ext cx="5618050" cy="2721740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sz="2400" dirty="0"/>
              <a:t>La Investigación científica y tecnológica y la innovación como motor del desarrollo humano, social y económico para América Latina y el Caribe</a:t>
            </a:r>
          </a:p>
        </p:txBody>
      </p:sp>
      <p:sp>
        <p:nvSpPr>
          <p:cNvPr id="7" name="Oval 6"/>
          <p:cNvSpPr/>
          <p:nvPr/>
        </p:nvSpPr>
        <p:spPr>
          <a:xfrm>
            <a:off x="515155" y="3155325"/>
            <a:ext cx="4786521" cy="1860024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sz="2400" dirty="0"/>
              <a:t>El papel estratégico de la educación superior en el desarrollo sostenible de América Latina y el Caribe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12124" y="5458691"/>
            <a:ext cx="23218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dirty="0" smtClean="0"/>
              <a:t>PERTINENCIA</a:t>
            </a:r>
            <a:endParaRPr lang="en-US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3116687" y="5458691"/>
            <a:ext cx="25729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dirty="0" smtClean="0"/>
              <a:t>PROACTIVIDAD</a:t>
            </a:r>
            <a:endParaRPr lang="en-US" sz="2800" dirty="0"/>
          </a:p>
        </p:txBody>
      </p:sp>
      <p:cxnSp>
        <p:nvCxnSpPr>
          <p:cNvPr id="13" name="Straight Arrow Connector 12"/>
          <p:cNvCxnSpPr/>
          <p:nvPr/>
        </p:nvCxnSpPr>
        <p:spPr>
          <a:xfrm flipH="1">
            <a:off x="1366981" y="5015349"/>
            <a:ext cx="350981" cy="44334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3980876" y="5015345"/>
            <a:ext cx="443345" cy="44334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Right Arrow 17"/>
          <p:cNvSpPr/>
          <p:nvPr/>
        </p:nvSpPr>
        <p:spPr>
          <a:xfrm>
            <a:off x="5504875" y="4022377"/>
            <a:ext cx="4710544" cy="5496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6881094" y="3740726"/>
            <a:ext cx="19581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dirty="0" smtClean="0"/>
              <a:t>RETOS</a:t>
            </a: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2432364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05164" y="1039091"/>
            <a:ext cx="11120581" cy="440867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 algn="just">
              <a:buAutoNum type="arabicPeriod"/>
            </a:pPr>
            <a:endParaRPr lang="es-ES" dirty="0" smtClean="0"/>
          </a:p>
          <a:p>
            <a:pPr marL="342900" indent="-342900" algn="just">
              <a:buAutoNum type="arabicPeriod"/>
            </a:pPr>
            <a:r>
              <a:rPr lang="es-ES" sz="2800" dirty="0" smtClean="0"/>
              <a:t>Transformarse </a:t>
            </a:r>
            <a:r>
              <a:rPr lang="es-ES" sz="2800" dirty="0"/>
              <a:t>en motores de  promoción y movilidad </a:t>
            </a:r>
            <a:r>
              <a:rPr lang="es-ES" sz="2800" dirty="0" smtClean="0"/>
              <a:t>social.</a:t>
            </a:r>
          </a:p>
          <a:p>
            <a:pPr algn="just"/>
            <a:endParaRPr lang="es-ES" sz="2800" dirty="0" smtClean="0"/>
          </a:p>
          <a:p>
            <a:pPr algn="just"/>
            <a:r>
              <a:rPr lang="es-ES" sz="2800" dirty="0" smtClean="0"/>
              <a:t>2. Responder </a:t>
            </a:r>
            <a:r>
              <a:rPr lang="es-ES" sz="2800" dirty="0"/>
              <a:t>a las nuevas exigencias que la globalización y las sociedades del conocimiento imponen a los países en vías de </a:t>
            </a:r>
            <a:r>
              <a:rPr lang="es-ES" sz="2800" dirty="0" smtClean="0"/>
              <a:t>desarrollo.</a:t>
            </a:r>
          </a:p>
          <a:p>
            <a:pPr algn="just"/>
            <a:endParaRPr lang="es-ES" sz="2800" dirty="0" smtClean="0"/>
          </a:p>
          <a:p>
            <a:pPr marL="514350" indent="-514350" algn="just">
              <a:buAutoNum type="arabicPeriod" startAt="3"/>
            </a:pPr>
            <a:r>
              <a:rPr lang="es-ES" sz="2800" dirty="0" smtClean="0"/>
              <a:t>Conectarse </a:t>
            </a:r>
            <a:r>
              <a:rPr lang="es-ES" sz="2800" dirty="0"/>
              <a:t>e integrarse mejor con sus propias </a:t>
            </a:r>
            <a:r>
              <a:rPr lang="es-ES" sz="2800" dirty="0" smtClean="0"/>
              <a:t>sociedades.</a:t>
            </a:r>
          </a:p>
          <a:p>
            <a:pPr algn="just"/>
            <a:endParaRPr lang="es-ES" sz="2800" dirty="0" smtClean="0"/>
          </a:p>
          <a:p>
            <a:pPr algn="just"/>
            <a:r>
              <a:rPr lang="es-ES" sz="2800" dirty="0"/>
              <a:t>4. </a:t>
            </a:r>
            <a:r>
              <a:rPr lang="es-ES" sz="2800" dirty="0" smtClean="0"/>
              <a:t>Consolidar </a:t>
            </a:r>
            <a:r>
              <a:rPr lang="es-ES" sz="2800" dirty="0"/>
              <a:t>el desarrollo de una ciudadanía responsable con los compromisos sociales, con la sostenibilidad y con la construcción de mejores sociedades, más justas, </a:t>
            </a:r>
            <a:r>
              <a:rPr lang="es-ES" sz="2800" dirty="0" smtClean="0"/>
              <a:t>equitativas.</a:t>
            </a:r>
          </a:p>
          <a:p>
            <a:pPr algn="just"/>
            <a:endParaRPr lang="en-US" sz="2800" dirty="0"/>
          </a:p>
        </p:txBody>
      </p:sp>
      <p:sp>
        <p:nvSpPr>
          <p:cNvPr id="6" name="Rectangle 5"/>
          <p:cNvSpPr/>
          <p:nvPr/>
        </p:nvSpPr>
        <p:spPr>
          <a:xfrm>
            <a:off x="463639" y="1039092"/>
            <a:ext cx="441525" cy="440867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sz="2400" b="1" dirty="0" smtClean="0"/>
              <a:t>R</a:t>
            </a:r>
          </a:p>
          <a:p>
            <a:pPr algn="ctr"/>
            <a:r>
              <a:rPr lang="es-ES" sz="2400" b="1" dirty="0" smtClean="0"/>
              <a:t>E</a:t>
            </a:r>
          </a:p>
          <a:p>
            <a:pPr algn="ctr"/>
            <a:r>
              <a:rPr lang="es-ES" sz="2400" b="1" dirty="0" smtClean="0"/>
              <a:t>T</a:t>
            </a:r>
          </a:p>
          <a:p>
            <a:pPr algn="ctr"/>
            <a:r>
              <a:rPr lang="es-ES" sz="2400" b="1" dirty="0" smtClean="0"/>
              <a:t>O</a:t>
            </a:r>
          </a:p>
          <a:p>
            <a:pPr algn="ctr"/>
            <a:r>
              <a:rPr lang="es-ES" sz="2400" b="1" dirty="0"/>
              <a:t>S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3040139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Triángulo isósceles"/>
          <p:cNvSpPr/>
          <p:nvPr/>
        </p:nvSpPr>
        <p:spPr>
          <a:xfrm>
            <a:off x="2957565" y="851078"/>
            <a:ext cx="6335736" cy="2145542"/>
          </a:xfrm>
          <a:prstGeom prst="triangl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ES" dirty="0"/>
          </a:p>
        </p:txBody>
      </p:sp>
      <p:sp>
        <p:nvSpPr>
          <p:cNvPr id="4099" name="3 CuadroTexto"/>
          <p:cNvSpPr txBox="1">
            <a:spLocks noChangeArrowheads="1"/>
          </p:cNvSpPr>
          <p:nvPr/>
        </p:nvSpPr>
        <p:spPr bwMode="auto">
          <a:xfrm>
            <a:off x="4450078" y="1989767"/>
            <a:ext cx="360897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s-ES" sz="2400" b="1" dirty="0">
                <a:latin typeface="Calibri" pitchFamily="34" charset="0"/>
              </a:rPr>
              <a:t>RASGOS DISTINTIVOS DE LA ÉPOCA ACTUAL</a:t>
            </a:r>
          </a:p>
        </p:txBody>
      </p:sp>
      <p:sp>
        <p:nvSpPr>
          <p:cNvPr id="4100" name="5 CuadroTexto"/>
          <p:cNvSpPr txBox="1">
            <a:spLocks noChangeArrowheads="1"/>
          </p:cNvSpPr>
          <p:nvPr/>
        </p:nvSpPr>
        <p:spPr bwMode="auto">
          <a:xfrm>
            <a:off x="4258533" y="415008"/>
            <a:ext cx="3733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s-ES" sz="2400" b="1" dirty="0">
                <a:solidFill>
                  <a:srgbClr val="FF0000"/>
                </a:solidFill>
                <a:latin typeface="Calibri" pitchFamily="34" charset="0"/>
              </a:rPr>
              <a:t>GLOBALIZACIÓN</a:t>
            </a:r>
          </a:p>
        </p:txBody>
      </p:sp>
      <p:sp>
        <p:nvSpPr>
          <p:cNvPr id="4101" name="6 CuadroTexto"/>
          <p:cNvSpPr txBox="1">
            <a:spLocks noChangeArrowheads="1"/>
          </p:cNvSpPr>
          <p:nvPr/>
        </p:nvSpPr>
        <p:spPr bwMode="auto">
          <a:xfrm>
            <a:off x="342900" y="2569142"/>
            <a:ext cx="261466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s-ES" sz="2400" b="1" dirty="0">
                <a:solidFill>
                  <a:srgbClr val="FF0000"/>
                </a:solidFill>
                <a:latin typeface="Calibri" pitchFamily="34" charset="0"/>
              </a:rPr>
              <a:t>ÉPOCA DEL CONOCIMIENTO</a:t>
            </a:r>
          </a:p>
        </p:txBody>
      </p:sp>
      <p:sp>
        <p:nvSpPr>
          <p:cNvPr id="4102" name="7 CuadroTexto"/>
          <p:cNvSpPr txBox="1">
            <a:spLocks noChangeArrowheads="1"/>
          </p:cNvSpPr>
          <p:nvPr/>
        </p:nvSpPr>
        <p:spPr bwMode="auto">
          <a:xfrm>
            <a:off x="9293301" y="2522483"/>
            <a:ext cx="255335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s-ES" sz="2400" b="1" dirty="0">
                <a:solidFill>
                  <a:srgbClr val="FF0000"/>
                </a:solidFill>
                <a:latin typeface="Calibri" pitchFamily="34" charset="0"/>
              </a:rPr>
              <a:t>REVOLUCIÓN </a:t>
            </a:r>
            <a:endParaRPr lang="es-ES" sz="2400" b="1" dirty="0" smtClean="0">
              <a:solidFill>
                <a:srgbClr val="FF0000"/>
              </a:solidFill>
              <a:latin typeface="Calibri" pitchFamily="34" charset="0"/>
            </a:endParaRPr>
          </a:p>
          <a:p>
            <a:pPr algn="ctr" eaLnBrk="1" hangingPunct="1"/>
            <a:r>
              <a:rPr lang="es-ES" sz="2400" b="1" dirty="0" smtClean="0">
                <a:solidFill>
                  <a:srgbClr val="FF0000"/>
                </a:solidFill>
                <a:latin typeface="Calibri" pitchFamily="34" charset="0"/>
              </a:rPr>
              <a:t>LAS </a:t>
            </a:r>
            <a:r>
              <a:rPr lang="es-ES" sz="2400" b="1" dirty="0">
                <a:solidFill>
                  <a:srgbClr val="FF0000"/>
                </a:solidFill>
                <a:latin typeface="Calibri" pitchFamily="34" charset="0"/>
              </a:rPr>
              <a:t>TIC</a:t>
            </a:r>
          </a:p>
        </p:txBody>
      </p:sp>
      <p:sp>
        <p:nvSpPr>
          <p:cNvPr id="9" name="8 Flecha abajo"/>
          <p:cNvSpPr/>
          <p:nvPr/>
        </p:nvSpPr>
        <p:spPr>
          <a:xfrm>
            <a:off x="5873566" y="3098695"/>
            <a:ext cx="571500" cy="49199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ES"/>
          </a:p>
        </p:txBody>
      </p:sp>
      <p:sp>
        <p:nvSpPr>
          <p:cNvPr id="4104" name="9 CuadroTexto"/>
          <p:cNvSpPr txBox="1">
            <a:spLocks noChangeArrowheads="1"/>
          </p:cNvSpPr>
          <p:nvPr/>
        </p:nvSpPr>
        <p:spPr bwMode="auto">
          <a:xfrm>
            <a:off x="476250" y="3857401"/>
            <a:ext cx="1160413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s-ES" sz="2400" dirty="0">
                <a:latin typeface="Calibri" pitchFamily="34" charset="0"/>
              </a:rPr>
              <a:t>Mayor la brecha entre los países, las sociedades y múltiples conflictos, crisis</a:t>
            </a:r>
          </a:p>
        </p:txBody>
      </p:sp>
      <p:sp>
        <p:nvSpPr>
          <p:cNvPr id="11" name="10 Flecha abajo"/>
          <p:cNvSpPr/>
          <p:nvPr/>
        </p:nvSpPr>
        <p:spPr>
          <a:xfrm>
            <a:off x="5873566" y="4616283"/>
            <a:ext cx="762000" cy="50006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ES"/>
          </a:p>
        </p:txBody>
      </p:sp>
      <p:sp>
        <p:nvSpPr>
          <p:cNvPr id="4106" name="11 CuadroTexto"/>
          <p:cNvSpPr txBox="1">
            <a:spLocks noChangeArrowheads="1"/>
          </p:cNvSpPr>
          <p:nvPr/>
        </p:nvSpPr>
        <p:spPr bwMode="auto">
          <a:xfrm>
            <a:off x="1857375" y="5285425"/>
            <a:ext cx="9144000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s-ES" sz="3200" b="1" dirty="0">
                <a:solidFill>
                  <a:srgbClr val="7030A0"/>
                </a:solidFill>
                <a:latin typeface="Calibri" pitchFamily="34" charset="0"/>
              </a:rPr>
              <a:t>AMPLIO Y FUERTE IMPACTO EN LA EDUCACIÓN SUPERIOR</a:t>
            </a:r>
          </a:p>
        </p:txBody>
      </p:sp>
    </p:spTree>
    <p:extLst>
      <p:ext uri="{BB962C8B-B14F-4D97-AF65-F5344CB8AC3E}">
        <p14:creationId xmlns:p14="http://schemas.microsoft.com/office/powerpoint/2010/main" val="1378450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3 CuadroTexto"/>
          <p:cNvSpPr txBox="1">
            <a:spLocks noChangeArrowheads="1"/>
          </p:cNvSpPr>
          <p:nvPr/>
        </p:nvSpPr>
        <p:spPr bwMode="auto">
          <a:xfrm>
            <a:off x="3401100" y="3360972"/>
            <a:ext cx="5429251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s-ES" sz="3200" b="1" dirty="0">
                <a:latin typeface="Calibri" pitchFamily="34" charset="0"/>
              </a:rPr>
              <a:t>MISIONES DE LA EDUCACIÓN SUPERIOR</a:t>
            </a:r>
          </a:p>
        </p:txBody>
      </p:sp>
      <p:sp>
        <p:nvSpPr>
          <p:cNvPr id="5" name="4 Flecha curvada hacia arriba"/>
          <p:cNvSpPr/>
          <p:nvPr/>
        </p:nvSpPr>
        <p:spPr>
          <a:xfrm>
            <a:off x="716925" y="4141967"/>
            <a:ext cx="11430000" cy="2214562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ES">
              <a:solidFill>
                <a:schemeClr val="tx1"/>
              </a:solidFill>
            </a:endParaRPr>
          </a:p>
        </p:txBody>
      </p:sp>
      <p:sp>
        <p:nvSpPr>
          <p:cNvPr id="7" name="6 Flecha curvada hacia abajo"/>
          <p:cNvSpPr/>
          <p:nvPr/>
        </p:nvSpPr>
        <p:spPr>
          <a:xfrm flipH="1" flipV="1">
            <a:off x="1000128" y="3331606"/>
            <a:ext cx="9620249" cy="2214563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ES">
              <a:solidFill>
                <a:schemeClr val="tx1"/>
              </a:solidFill>
            </a:endParaRPr>
          </a:p>
        </p:txBody>
      </p:sp>
      <p:sp>
        <p:nvSpPr>
          <p:cNvPr id="5125" name="7 CuadroTexto"/>
          <p:cNvSpPr txBox="1">
            <a:spLocks noChangeArrowheads="1"/>
          </p:cNvSpPr>
          <p:nvPr/>
        </p:nvSpPr>
        <p:spPr bwMode="auto">
          <a:xfrm>
            <a:off x="666752" y="1478255"/>
            <a:ext cx="4476749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s-ES" sz="2800" b="1" dirty="0">
                <a:solidFill>
                  <a:srgbClr val="FF0000"/>
                </a:solidFill>
                <a:latin typeface="Calibri" pitchFamily="34" charset="0"/>
              </a:rPr>
              <a:t>TENDENCIAS DE LA EDUCACIÓN SUPERIOR CONTEMPORÁNEA</a:t>
            </a:r>
          </a:p>
        </p:txBody>
      </p:sp>
      <p:sp>
        <p:nvSpPr>
          <p:cNvPr id="5126" name="8 CuadroTexto"/>
          <p:cNvSpPr txBox="1">
            <a:spLocks noChangeArrowheads="1"/>
          </p:cNvSpPr>
          <p:nvPr/>
        </p:nvSpPr>
        <p:spPr bwMode="auto">
          <a:xfrm>
            <a:off x="7101360" y="1693708"/>
            <a:ext cx="4077503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s-ES" sz="2800" b="1" dirty="0">
                <a:solidFill>
                  <a:srgbClr val="FF0000"/>
                </a:solidFill>
                <a:latin typeface="Calibri" pitchFamily="34" charset="0"/>
              </a:rPr>
              <a:t>RETOS A LA EDUCACIÓN SUPERIOR</a:t>
            </a:r>
          </a:p>
        </p:txBody>
      </p:sp>
      <p:sp>
        <p:nvSpPr>
          <p:cNvPr id="10" name="9 Flecha abajo"/>
          <p:cNvSpPr/>
          <p:nvPr/>
        </p:nvSpPr>
        <p:spPr>
          <a:xfrm>
            <a:off x="5639473" y="1704181"/>
            <a:ext cx="476251" cy="150018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45356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1736725" y="1282772"/>
            <a:ext cx="5784850" cy="584775"/>
          </a:xfrm>
          <a:prstGeom prst="rect">
            <a:avLst/>
          </a:prstGeom>
          <a:solidFill>
            <a:sysClr val="window" lastClr="FFFFFF"/>
          </a:solidFill>
          <a:ln>
            <a:noFill/>
          </a:ln>
          <a:effectLst/>
          <a:scene3d>
            <a:camera prst="legacyObliqueTopLeft"/>
            <a:lightRig rig="legacyFlat1" dir="t"/>
          </a:scene3d>
          <a:sp3d extrusionH="430200" prstMaterial="legacyMatte">
            <a:bevelT w="13500" h="13500" prst="angle"/>
            <a:bevelB w="13500" h="13500" prst="angle"/>
            <a:extrusionClr>
              <a:srgbClr val="CC0000"/>
            </a:extrusionClr>
          </a:sp3d>
        </p:spPr>
        <p:txBody>
          <a:bodyPr>
            <a:spAutoFit/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3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ea typeface="Verdana" pitchFamily="34" charset="0"/>
              </a:rPr>
              <a:t>¿QUÉ ES LA UNIVERSIDAD?</a:t>
            </a: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2730322" y="3123907"/>
            <a:ext cx="8089298" cy="2062103"/>
          </a:xfrm>
          <a:prstGeom prst="rect">
            <a:avLst/>
          </a:prstGeom>
          <a:noFill/>
          <a:ln w="57150">
            <a:solidFill>
              <a:srgbClr val="CC0000"/>
            </a:solidFill>
            <a:miter lim="800000"/>
            <a:headEnd type="none" w="sm" len="sm"/>
            <a:tailEnd type="none" w="sm" len="sm"/>
          </a:ln>
          <a:effectLst/>
          <a:scene3d>
            <a:camera prst="legacyObliqueBottom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rgbClr val="CC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  <a:flatTx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32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Verdana" pitchFamily="34" charset="0"/>
              </a:rPr>
              <a:t>Es una  institución  que </a:t>
            </a:r>
            <a:r>
              <a:rPr kumimoji="0" lang="es-ES_tradnl" sz="32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Verdana" pitchFamily="34" charset="0"/>
              </a:rPr>
              <a:t>preserva, desarrolla y promueve </a:t>
            </a:r>
            <a:r>
              <a:rPr kumimoji="0" lang="es-ES_tradnl" sz="32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Verdana" pitchFamily="34" charset="0"/>
              </a:rPr>
              <a:t>la cultura de la humanidad, y de una sociedad </a:t>
            </a:r>
            <a:r>
              <a:rPr kumimoji="0" lang="es-ES_tradnl" sz="32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Verdana" pitchFamily="34" charset="0"/>
              </a:rPr>
              <a:t>determinada, a través de sus procesos sustantivos</a:t>
            </a:r>
            <a:endParaRPr kumimoji="0" lang="es-ES_tradnl" sz="32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7792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Diagrama"/>
          <p:cNvGraphicFramePr/>
          <p:nvPr>
            <p:extLst>
              <p:ext uri="{D42A27DB-BD31-4B8C-83A1-F6EECF244321}">
                <p14:modId xmlns:p14="http://schemas.microsoft.com/office/powerpoint/2010/main" val="88687933"/>
              </p:ext>
            </p:extLst>
          </p:nvPr>
        </p:nvGraphicFramePr>
        <p:xfrm>
          <a:off x="618188" y="1824357"/>
          <a:ext cx="11144519" cy="44605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147" name="4 CuadroTexto"/>
          <p:cNvSpPr txBox="1">
            <a:spLocks noChangeArrowheads="1"/>
          </p:cNvSpPr>
          <p:nvPr/>
        </p:nvSpPr>
        <p:spPr bwMode="auto">
          <a:xfrm>
            <a:off x="4447505" y="655194"/>
            <a:ext cx="5735392" cy="955675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s-ES" sz="2800" b="1" dirty="0">
                <a:latin typeface="Calibri" pitchFamily="34" charset="0"/>
              </a:rPr>
              <a:t>Misión de la educación superior contemporánea</a:t>
            </a:r>
          </a:p>
        </p:txBody>
      </p:sp>
    </p:spTree>
    <p:extLst>
      <p:ext uri="{BB962C8B-B14F-4D97-AF65-F5344CB8AC3E}">
        <p14:creationId xmlns:p14="http://schemas.microsoft.com/office/powerpoint/2010/main" val="1337682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Diagrama"/>
          <p:cNvGraphicFramePr/>
          <p:nvPr>
            <p:extLst>
              <p:ext uri="{D42A27DB-BD31-4B8C-83A1-F6EECF244321}">
                <p14:modId xmlns:p14="http://schemas.microsoft.com/office/powerpoint/2010/main" val="1952611527"/>
              </p:ext>
            </p:extLst>
          </p:nvPr>
        </p:nvGraphicFramePr>
        <p:xfrm>
          <a:off x="532328" y="1357274"/>
          <a:ext cx="11659673" cy="55007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171" name="4 CuadroTexto"/>
          <p:cNvSpPr txBox="1">
            <a:spLocks noChangeArrowheads="1"/>
          </p:cNvSpPr>
          <p:nvPr/>
        </p:nvSpPr>
        <p:spPr bwMode="auto">
          <a:xfrm>
            <a:off x="4516195" y="317347"/>
            <a:ext cx="5546501" cy="954107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s-ES" sz="2800" b="1" dirty="0">
                <a:latin typeface="Calibri" pitchFamily="34" charset="0"/>
              </a:rPr>
              <a:t>Misión de la educación </a:t>
            </a:r>
            <a:r>
              <a:rPr lang="es-ES" sz="2800" b="1" dirty="0" smtClean="0">
                <a:latin typeface="Calibri" pitchFamily="34" charset="0"/>
              </a:rPr>
              <a:t>superior </a:t>
            </a:r>
            <a:r>
              <a:rPr lang="es-ES" sz="2800" b="1" dirty="0">
                <a:latin typeface="Calibri" pitchFamily="34" charset="0"/>
              </a:rPr>
              <a:t>contemporánea</a:t>
            </a:r>
          </a:p>
        </p:txBody>
      </p:sp>
    </p:spTree>
    <p:extLst>
      <p:ext uri="{BB962C8B-B14F-4D97-AF65-F5344CB8AC3E}">
        <p14:creationId xmlns:p14="http://schemas.microsoft.com/office/powerpoint/2010/main" val="3995799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1 Título"/>
          <p:cNvSpPr>
            <a:spLocks noGrp="1"/>
          </p:cNvSpPr>
          <p:nvPr>
            <p:ph type="title"/>
          </p:nvPr>
        </p:nvSpPr>
        <p:spPr>
          <a:xfrm>
            <a:off x="3691944" y="206065"/>
            <a:ext cx="5735392" cy="965915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es-ES" sz="3200" b="1" dirty="0" smtClean="0"/>
              <a:t>TENDENCIAS DE LA EDUCACIÓN SUPERIOR </a:t>
            </a:r>
          </a:p>
        </p:txBody>
      </p:sp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</p:nvPr>
        </p:nvGraphicFramePr>
        <p:xfrm>
          <a:off x="571461" y="1214422"/>
          <a:ext cx="11430080" cy="52864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4 Flecha curvada hacia la izquierda"/>
          <p:cNvSpPr/>
          <p:nvPr/>
        </p:nvSpPr>
        <p:spPr>
          <a:xfrm>
            <a:off x="6858000" y="2714625"/>
            <a:ext cx="1524000" cy="2286000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>
              <a:solidFill>
                <a:schemeClr val="tx1"/>
              </a:solidFill>
            </a:endParaRPr>
          </a:p>
        </p:txBody>
      </p:sp>
      <p:sp>
        <p:nvSpPr>
          <p:cNvPr id="6" name="5 Flecha curvada hacia la izquierda"/>
          <p:cNvSpPr/>
          <p:nvPr/>
        </p:nvSpPr>
        <p:spPr>
          <a:xfrm rot="9457419">
            <a:off x="3566586" y="2778128"/>
            <a:ext cx="1545167" cy="2270125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>
              <a:solidFill>
                <a:schemeClr val="tx1"/>
              </a:solidFill>
            </a:endParaRPr>
          </a:p>
        </p:txBody>
      </p:sp>
      <p:sp>
        <p:nvSpPr>
          <p:cNvPr id="9" name="8 Flecha curvada hacia la derecha"/>
          <p:cNvSpPr/>
          <p:nvPr/>
        </p:nvSpPr>
        <p:spPr>
          <a:xfrm>
            <a:off x="2476502" y="2428878"/>
            <a:ext cx="1809751" cy="2786063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>
              <a:solidFill>
                <a:schemeClr val="tx1"/>
              </a:solidFill>
            </a:endParaRPr>
          </a:p>
        </p:txBody>
      </p:sp>
      <p:sp>
        <p:nvSpPr>
          <p:cNvPr id="13" name="12 Flecha curvada hacia la derecha"/>
          <p:cNvSpPr/>
          <p:nvPr/>
        </p:nvSpPr>
        <p:spPr>
          <a:xfrm rot="11448190">
            <a:off x="7903633" y="2486028"/>
            <a:ext cx="2194984" cy="2913063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559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Hexágono"/>
          <p:cNvSpPr/>
          <p:nvPr/>
        </p:nvSpPr>
        <p:spPr>
          <a:xfrm>
            <a:off x="465652" y="1120465"/>
            <a:ext cx="4286251" cy="1652375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" sz="2400" b="1" dirty="0">
                <a:solidFill>
                  <a:schemeClr val="tx1"/>
                </a:solidFill>
              </a:rPr>
              <a:t>CONOCIMIENTO COMO RASGO DE LA ÉPOCA</a:t>
            </a:r>
          </a:p>
        </p:txBody>
      </p:sp>
      <p:cxnSp>
        <p:nvCxnSpPr>
          <p:cNvPr id="14" name="13 Conector angular"/>
          <p:cNvCxnSpPr/>
          <p:nvPr/>
        </p:nvCxnSpPr>
        <p:spPr>
          <a:xfrm>
            <a:off x="4799528" y="1943284"/>
            <a:ext cx="2571749" cy="857250"/>
          </a:xfrm>
          <a:prstGeom prst="bentConnector3">
            <a:avLst>
              <a:gd name="adj1" fmla="val 50000"/>
            </a:avLst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20" name="14 CuadroTexto"/>
          <p:cNvSpPr txBox="1">
            <a:spLocks noChangeArrowheads="1"/>
          </p:cNvSpPr>
          <p:nvPr/>
        </p:nvSpPr>
        <p:spPr bwMode="auto">
          <a:xfrm>
            <a:off x="4751904" y="1120465"/>
            <a:ext cx="2000249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s-ES" sz="2000" b="1" dirty="0"/>
              <a:t>Educación Superior</a:t>
            </a:r>
          </a:p>
        </p:txBody>
      </p:sp>
      <p:sp>
        <p:nvSpPr>
          <p:cNvPr id="9221" name="15 CuadroTexto"/>
          <p:cNvSpPr txBox="1">
            <a:spLocks noChangeArrowheads="1"/>
          </p:cNvSpPr>
          <p:nvPr/>
        </p:nvSpPr>
        <p:spPr bwMode="auto">
          <a:xfrm>
            <a:off x="6550519" y="2108468"/>
            <a:ext cx="1047751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s-ES" sz="2000" b="1" dirty="0"/>
              <a:t>base</a:t>
            </a:r>
          </a:p>
        </p:txBody>
      </p:sp>
      <p:sp>
        <p:nvSpPr>
          <p:cNvPr id="17" name="16 Elipse"/>
          <p:cNvSpPr/>
          <p:nvPr/>
        </p:nvSpPr>
        <p:spPr>
          <a:xfrm>
            <a:off x="7836928" y="1285875"/>
            <a:ext cx="4095749" cy="2286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" sz="2800" b="1" dirty="0">
                <a:solidFill>
                  <a:srgbClr val="FFFF00"/>
                </a:solidFill>
              </a:rPr>
              <a:t>Generar conocimientos e introducirlo  en los procesos  de la socie</a:t>
            </a:r>
            <a:r>
              <a:rPr lang="es-ES" sz="2800" dirty="0">
                <a:solidFill>
                  <a:srgbClr val="FFFF00"/>
                </a:solidFill>
              </a:rPr>
              <a:t>dad</a:t>
            </a:r>
          </a:p>
        </p:txBody>
      </p:sp>
      <p:sp>
        <p:nvSpPr>
          <p:cNvPr id="18" name="17 Flecha abajo"/>
          <p:cNvSpPr/>
          <p:nvPr/>
        </p:nvSpPr>
        <p:spPr>
          <a:xfrm>
            <a:off x="2095500" y="2772840"/>
            <a:ext cx="381000" cy="42862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sp>
        <p:nvSpPr>
          <p:cNvPr id="9224" name="18 CuadroTexto"/>
          <p:cNvSpPr txBox="1">
            <a:spLocks noChangeArrowheads="1"/>
          </p:cNvSpPr>
          <p:nvPr/>
        </p:nvSpPr>
        <p:spPr bwMode="auto">
          <a:xfrm>
            <a:off x="619127" y="3148138"/>
            <a:ext cx="36195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s-ES" sz="2400" b="1" dirty="0">
                <a:solidFill>
                  <a:srgbClr val="FF0000"/>
                </a:solidFill>
              </a:rPr>
              <a:t>Necesidad de la </a:t>
            </a:r>
            <a:r>
              <a:rPr lang="es-ES" sz="2400" b="1" u="sng" dirty="0">
                <a:solidFill>
                  <a:srgbClr val="FF0000"/>
                </a:solidFill>
              </a:rPr>
              <a:t>MASIFICACIÓN:</a:t>
            </a:r>
          </a:p>
        </p:txBody>
      </p:sp>
      <p:cxnSp>
        <p:nvCxnSpPr>
          <p:cNvPr id="21" name="20 Forma"/>
          <p:cNvCxnSpPr/>
          <p:nvPr/>
        </p:nvCxnSpPr>
        <p:spPr>
          <a:xfrm rot="10800000" flipV="1">
            <a:off x="3966693" y="2987151"/>
            <a:ext cx="4052552" cy="668193"/>
          </a:xfrm>
          <a:prstGeom prst="bentConnector3">
            <a:avLst>
              <a:gd name="adj1" fmla="val 50000"/>
            </a:avLst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26" name="21 CuadroTexto"/>
          <p:cNvSpPr txBox="1">
            <a:spLocks noChangeArrowheads="1"/>
          </p:cNvSpPr>
          <p:nvPr/>
        </p:nvSpPr>
        <p:spPr bwMode="auto">
          <a:xfrm>
            <a:off x="3709115" y="3860557"/>
            <a:ext cx="557655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/>
            <a:r>
              <a:rPr lang="es-ES" sz="2000" dirty="0"/>
              <a:t>Significativo </a:t>
            </a:r>
            <a:r>
              <a:rPr lang="es-ES" sz="2000" dirty="0" smtClean="0"/>
              <a:t>aumento </a:t>
            </a:r>
            <a:r>
              <a:rPr lang="es-ES" sz="2000" dirty="0"/>
              <a:t>en la matrícula de la E.S</a:t>
            </a:r>
          </a:p>
        </p:txBody>
      </p:sp>
      <p:sp>
        <p:nvSpPr>
          <p:cNvPr id="9227" name="22 CuadroTexto"/>
          <p:cNvSpPr txBox="1">
            <a:spLocks noChangeArrowheads="1"/>
          </p:cNvSpPr>
          <p:nvPr/>
        </p:nvSpPr>
        <p:spPr bwMode="auto">
          <a:xfrm>
            <a:off x="465651" y="4506667"/>
            <a:ext cx="112395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s-ES" sz="2400" dirty="0"/>
              <a:t>¿MASIFICACIÓN 1er mundo= MASIFICACIÓN 3er mundo?</a:t>
            </a:r>
          </a:p>
        </p:txBody>
      </p:sp>
      <p:sp>
        <p:nvSpPr>
          <p:cNvPr id="9228" name="23 CuadroTexto"/>
          <p:cNvSpPr txBox="1">
            <a:spLocks noChangeArrowheads="1"/>
          </p:cNvSpPr>
          <p:nvPr/>
        </p:nvSpPr>
        <p:spPr bwMode="auto">
          <a:xfrm>
            <a:off x="906084" y="4981712"/>
            <a:ext cx="9810749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s-ES" sz="2400" b="1" dirty="0">
                <a:solidFill>
                  <a:srgbClr val="0070C0"/>
                </a:solidFill>
              </a:rPr>
              <a:t>Masificación: f(ingreso, permanencia, egreso)</a:t>
            </a:r>
          </a:p>
        </p:txBody>
      </p:sp>
      <p:sp>
        <p:nvSpPr>
          <p:cNvPr id="25" name="24 Flecha derecha"/>
          <p:cNvSpPr/>
          <p:nvPr/>
        </p:nvSpPr>
        <p:spPr>
          <a:xfrm>
            <a:off x="906085" y="5723792"/>
            <a:ext cx="857249" cy="1428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sp>
        <p:nvSpPr>
          <p:cNvPr id="9230" name="25 CuadroTexto"/>
          <p:cNvSpPr txBox="1">
            <a:spLocks noChangeArrowheads="1"/>
          </p:cNvSpPr>
          <p:nvPr/>
        </p:nvSpPr>
        <p:spPr bwMode="auto">
          <a:xfrm>
            <a:off x="2286001" y="5610561"/>
            <a:ext cx="759880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s-ES" sz="2000" dirty="0"/>
              <a:t>Afectaciones en </a:t>
            </a:r>
            <a:r>
              <a:rPr lang="es-ES" sz="2000" dirty="0" err="1"/>
              <a:t>A.Lat</a:t>
            </a:r>
            <a:r>
              <a:rPr lang="es-ES" sz="2000" dirty="0"/>
              <a:t>, África, </a:t>
            </a:r>
            <a:r>
              <a:rPr lang="es-ES" sz="2000" dirty="0" smtClean="0"/>
              <a:t>Asia (exclusión)</a:t>
            </a:r>
            <a:endParaRPr lang="es-ES" sz="2000" dirty="0"/>
          </a:p>
        </p:txBody>
      </p:sp>
      <p:sp>
        <p:nvSpPr>
          <p:cNvPr id="9232" name="27 Rectángulo"/>
          <p:cNvSpPr>
            <a:spLocks noChangeArrowheads="1"/>
          </p:cNvSpPr>
          <p:nvPr/>
        </p:nvSpPr>
        <p:spPr bwMode="auto">
          <a:xfrm>
            <a:off x="571501" y="6143628"/>
            <a:ext cx="11144251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s-ES" sz="2400" b="1" u="sng" dirty="0">
                <a:solidFill>
                  <a:srgbClr val="FF0000"/>
                </a:solidFill>
              </a:rPr>
              <a:t>MASIFICACIÓN</a:t>
            </a:r>
            <a:r>
              <a:rPr lang="es-ES" sz="2400" b="1" dirty="0">
                <a:solidFill>
                  <a:srgbClr val="FF0000"/>
                </a:solidFill>
              </a:rPr>
              <a:t>           </a:t>
            </a:r>
            <a:r>
              <a:rPr lang="es-ES" sz="2400" b="1" dirty="0" smtClean="0">
                <a:solidFill>
                  <a:srgbClr val="FF0000"/>
                </a:solidFill>
              </a:rPr>
              <a:t>                                           </a:t>
            </a:r>
            <a:r>
              <a:rPr lang="es-ES" sz="2400" b="1" u="sng" dirty="0" smtClean="0">
                <a:solidFill>
                  <a:srgbClr val="FF0000"/>
                </a:solidFill>
              </a:rPr>
              <a:t>RESTRICCIONES </a:t>
            </a:r>
            <a:r>
              <a:rPr lang="es-ES" sz="2400" b="1" u="sng" dirty="0">
                <a:solidFill>
                  <a:srgbClr val="FF0000"/>
                </a:solidFill>
              </a:rPr>
              <a:t>FINANCIERAS</a:t>
            </a:r>
            <a:endParaRPr lang="es-ES" sz="2400" dirty="0"/>
          </a:p>
        </p:txBody>
      </p:sp>
      <p:cxnSp>
        <p:nvCxnSpPr>
          <p:cNvPr id="30" name="29 Conector angular"/>
          <p:cNvCxnSpPr/>
          <p:nvPr/>
        </p:nvCxnSpPr>
        <p:spPr>
          <a:xfrm>
            <a:off x="4180402" y="6357941"/>
            <a:ext cx="1238251" cy="71437"/>
          </a:xfrm>
          <a:prstGeom prst="bentConnector3">
            <a:avLst>
              <a:gd name="adj1" fmla="val 50000"/>
            </a:avLst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29191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4 Rectángulo"/>
          <p:cNvSpPr>
            <a:spLocks noChangeArrowheads="1"/>
          </p:cNvSpPr>
          <p:nvPr/>
        </p:nvSpPr>
        <p:spPr bwMode="auto">
          <a:xfrm>
            <a:off x="735438" y="2138878"/>
            <a:ext cx="32385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s-ES" sz="2400" b="1" u="sng" dirty="0">
                <a:solidFill>
                  <a:srgbClr val="FF0000"/>
                </a:solidFill>
              </a:rPr>
              <a:t>MASIFICACIÓN</a:t>
            </a:r>
            <a:endParaRPr lang="es-ES" sz="2400" dirty="0"/>
          </a:p>
        </p:txBody>
      </p:sp>
      <p:cxnSp>
        <p:nvCxnSpPr>
          <p:cNvPr id="6" name="5 Conector angular"/>
          <p:cNvCxnSpPr/>
          <p:nvPr/>
        </p:nvCxnSpPr>
        <p:spPr>
          <a:xfrm rot="5400000" flipH="1" flipV="1">
            <a:off x="1456488" y="3001742"/>
            <a:ext cx="681037" cy="95249"/>
          </a:xfrm>
          <a:prstGeom prst="bentConnector3">
            <a:avLst>
              <a:gd name="adj1" fmla="val 50000"/>
            </a:avLst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44" name="11 CuadroTexto"/>
          <p:cNvSpPr txBox="1">
            <a:spLocks noChangeArrowheads="1"/>
          </p:cNvSpPr>
          <p:nvPr/>
        </p:nvSpPr>
        <p:spPr bwMode="auto">
          <a:xfrm>
            <a:off x="476249" y="3475061"/>
            <a:ext cx="398842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s-ES" sz="2400" b="1" u="sng" dirty="0" smtClean="0">
                <a:solidFill>
                  <a:srgbClr val="FF0000"/>
                </a:solidFill>
              </a:rPr>
              <a:t>DIVERSIFICACIÓN</a:t>
            </a:r>
            <a:endParaRPr lang="es-ES" sz="2400" dirty="0"/>
          </a:p>
        </p:txBody>
      </p:sp>
      <p:graphicFrame>
        <p:nvGraphicFramePr>
          <p:cNvPr id="15" name="14 Diagrama"/>
          <p:cNvGraphicFramePr/>
          <p:nvPr>
            <p:extLst>
              <p:ext uri="{D42A27DB-BD31-4B8C-83A1-F6EECF244321}">
                <p14:modId xmlns:p14="http://schemas.microsoft.com/office/powerpoint/2010/main" val="1621001730"/>
              </p:ext>
            </p:extLst>
          </p:nvPr>
        </p:nvGraphicFramePr>
        <p:xfrm>
          <a:off x="4317647" y="1607445"/>
          <a:ext cx="7905805" cy="3143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6" name="15 Abrir llave"/>
          <p:cNvSpPr/>
          <p:nvPr/>
        </p:nvSpPr>
        <p:spPr>
          <a:xfrm>
            <a:off x="4031897" y="1428863"/>
            <a:ext cx="571500" cy="3500437"/>
          </a:xfrm>
          <a:prstGeom prst="leftBrac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54763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16 CuadroTexto"/>
          <p:cNvSpPr txBox="1">
            <a:spLocks noChangeArrowheads="1"/>
          </p:cNvSpPr>
          <p:nvPr/>
        </p:nvSpPr>
        <p:spPr bwMode="auto">
          <a:xfrm>
            <a:off x="1941178" y="765689"/>
            <a:ext cx="6800045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s-ES" sz="2400" dirty="0"/>
              <a:t>¿Por qué además la Diversificación</a:t>
            </a:r>
            <a:r>
              <a:rPr lang="es-ES" sz="2400" dirty="0" smtClean="0"/>
              <a:t>?</a:t>
            </a:r>
          </a:p>
          <a:p>
            <a:pPr eaLnBrk="1" hangingPunct="1"/>
            <a:endParaRPr lang="es-ES" sz="2400" dirty="0"/>
          </a:p>
          <a:p>
            <a:pPr eaLnBrk="1" hangingPunct="1">
              <a:buFont typeface="Arial" charset="0"/>
              <a:buChar char="•"/>
            </a:pPr>
            <a:r>
              <a:rPr lang="es-ES" sz="2400" dirty="0"/>
              <a:t> </a:t>
            </a:r>
            <a:r>
              <a:rPr lang="es-ES" sz="2400" dirty="0">
                <a:solidFill>
                  <a:srgbClr val="FF0000"/>
                </a:solidFill>
              </a:rPr>
              <a:t>Restricciones financieras, Internacionalización</a:t>
            </a:r>
            <a:r>
              <a:rPr lang="es-ES" sz="2400" dirty="0" smtClean="0">
                <a:solidFill>
                  <a:srgbClr val="FF0000"/>
                </a:solidFill>
              </a:rPr>
              <a:t>.</a:t>
            </a:r>
          </a:p>
          <a:p>
            <a:pPr eaLnBrk="1" hangingPunct="1"/>
            <a:endParaRPr lang="es-ES" sz="2400" dirty="0">
              <a:solidFill>
                <a:srgbClr val="FF0000"/>
              </a:solidFill>
            </a:endParaRPr>
          </a:p>
          <a:p>
            <a:pPr eaLnBrk="1" hangingPunct="1">
              <a:buFont typeface="Arial" charset="0"/>
              <a:buChar char="•"/>
            </a:pPr>
            <a:r>
              <a:rPr lang="es-ES" sz="2400" b="1" dirty="0"/>
              <a:t> Nuevos objetivos de la E.S</a:t>
            </a:r>
          </a:p>
        </p:txBody>
      </p:sp>
      <p:cxnSp>
        <p:nvCxnSpPr>
          <p:cNvPr id="6" name="18 Conector recto de flecha"/>
          <p:cNvCxnSpPr/>
          <p:nvPr/>
        </p:nvCxnSpPr>
        <p:spPr>
          <a:xfrm>
            <a:off x="4687101" y="2844738"/>
            <a:ext cx="3" cy="63255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19 CuadroTexto"/>
          <p:cNvSpPr txBox="1">
            <a:spLocks noChangeArrowheads="1"/>
          </p:cNvSpPr>
          <p:nvPr/>
        </p:nvSpPr>
        <p:spPr bwMode="auto">
          <a:xfrm>
            <a:off x="5067212" y="2901889"/>
            <a:ext cx="152677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s-ES" sz="2000" dirty="0"/>
              <a:t>centrarse</a:t>
            </a:r>
          </a:p>
        </p:txBody>
      </p:sp>
      <p:sp>
        <p:nvSpPr>
          <p:cNvPr id="9" name="21 CuadroTexto"/>
          <p:cNvSpPr txBox="1">
            <a:spLocks noChangeArrowheads="1"/>
          </p:cNvSpPr>
          <p:nvPr/>
        </p:nvSpPr>
        <p:spPr bwMode="auto">
          <a:xfrm>
            <a:off x="381000" y="3612664"/>
            <a:ext cx="11811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s-ES" sz="2400" dirty="0"/>
              <a:t>Aprendizaje-Currículos estudiantiles abiertos-Autorrealización del estudiante</a:t>
            </a:r>
          </a:p>
        </p:txBody>
      </p:sp>
      <p:sp>
        <p:nvSpPr>
          <p:cNvPr id="10" name="22 Flecha derecha"/>
          <p:cNvSpPr/>
          <p:nvPr/>
        </p:nvSpPr>
        <p:spPr>
          <a:xfrm rot="5400000">
            <a:off x="4386714" y="4412313"/>
            <a:ext cx="600781" cy="20163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sp>
        <p:nvSpPr>
          <p:cNvPr id="11" name="23 CuadroTexto"/>
          <p:cNvSpPr txBox="1">
            <a:spLocks noChangeArrowheads="1"/>
          </p:cNvSpPr>
          <p:nvPr/>
        </p:nvSpPr>
        <p:spPr bwMode="auto">
          <a:xfrm>
            <a:off x="888642" y="4923088"/>
            <a:ext cx="833263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s-ES" sz="2800" dirty="0"/>
              <a:t>Cambios en la concepción de los planes de </a:t>
            </a:r>
            <a:r>
              <a:rPr lang="es-ES" sz="2800" dirty="0" smtClean="0"/>
              <a:t>estudio</a:t>
            </a:r>
            <a:endParaRPr lang="es-ES" sz="2800" dirty="0"/>
          </a:p>
        </p:txBody>
      </p:sp>
    </p:spTree>
    <p:extLst>
      <p:ext uri="{BB962C8B-B14F-4D97-AF65-F5344CB8AC3E}">
        <p14:creationId xmlns:p14="http://schemas.microsoft.com/office/powerpoint/2010/main" val="1090173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3 CuadroTexto"/>
          <p:cNvSpPr txBox="1">
            <a:spLocks noChangeArrowheads="1"/>
          </p:cNvSpPr>
          <p:nvPr/>
        </p:nvSpPr>
        <p:spPr bwMode="auto">
          <a:xfrm>
            <a:off x="476252" y="1252094"/>
            <a:ext cx="428624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s-ES" sz="2400" b="1" dirty="0"/>
              <a:t>De una Educación Superior financiada por el Estado </a:t>
            </a:r>
          </a:p>
        </p:txBody>
      </p:sp>
      <p:cxnSp>
        <p:nvCxnSpPr>
          <p:cNvPr id="6" name="5 Conector angular"/>
          <p:cNvCxnSpPr/>
          <p:nvPr/>
        </p:nvCxnSpPr>
        <p:spPr>
          <a:xfrm>
            <a:off x="4954343" y="1561789"/>
            <a:ext cx="1333500" cy="571500"/>
          </a:xfrm>
          <a:prstGeom prst="bentConnector3">
            <a:avLst>
              <a:gd name="adj1" fmla="val 50000"/>
            </a:avLst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68" name="6 CuadroTexto"/>
          <p:cNvSpPr txBox="1">
            <a:spLocks noChangeArrowheads="1"/>
          </p:cNvSpPr>
          <p:nvPr/>
        </p:nvSpPr>
        <p:spPr bwMode="auto">
          <a:xfrm>
            <a:off x="6711907" y="1247466"/>
            <a:ext cx="485775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s-ES" sz="2400" b="1" dirty="0">
                <a:solidFill>
                  <a:srgbClr val="FF0000"/>
                </a:solidFill>
              </a:rPr>
              <a:t>Restricciones financieras para la Educación Superior</a:t>
            </a:r>
          </a:p>
        </p:txBody>
      </p:sp>
      <p:cxnSp>
        <p:nvCxnSpPr>
          <p:cNvPr id="9" name="8 Conector recto de flecha"/>
          <p:cNvCxnSpPr/>
          <p:nvPr/>
        </p:nvCxnSpPr>
        <p:spPr>
          <a:xfrm rot="5400000">
            <a:off x="5263907" y="2809430"/>
            <a:ext cx="714375" cy="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70" name="9 CuadroTexto"/>
          <p:cNvSpPr txBox="1">
            <a:spLocks noChangeArrowheads="1"/>
          </p:cNvSpPr>
          <p:nvPr/>
        </p:nvSpPr>
        <p:spPr bwMode="auto">
          <a:xfrm>
            <a:off x="5902281" y="2689057"/>
            <a:ext cx="1619251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s-ES"/>
              <a:t>¿causas?</a:t>
            </a:r>
          </a:p>
        </p:txBody>
      </p:sp>
      <p:sp>
        <p:nvSpPr>
          <p:cNvPr id="11271" name="11 CuadroTexto"/>
          <p:cNvSpPr txBox="1">
            <a:spLocks noChangeArrowheads="1"/>
          </p:cNvSpPr>
          <p:nvPr/>
        </p:nvSpPr>
        <p:spPr bwMode="auto">
          <a:xfrm>
            <a:off x="1714499" y="3093747"/>
            <a:ext cx="87630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Font typeface="Arial" charset="0"/>
              <a:buChar char="•"/>
            </a:pPr>
            <a:r>
              <a:rPr lang="es-ES" sz="2400" b="1" dirty="0">
                <a:solidFill>
                  <a:srgbClr val="002060"/>
                </a:solidFill>
              </a:rPr>
              <a:t>Reducción de gastos por el Estado.</a:t>
            </a:r>
          </a:p>
          <a:p>
            <a:pPr eaLnBrk="1" hangingPunct="1">
              <a:buFont typeface="Arial" charset="0"/>
              <a:buChar char="•"/>
            </a:pPr>
            <a:r>
              <a:rPr lang="es-ES" sz="2400" b="1" dirty="0">
                <a:solidFill>
                  <a:srgbClr val="002060"/>
                </a:solidFill>
              </a:rPr>
              <a:t>Crecimiento actividad de la IES.</a:t>
            </a:r>
          </a:p>
          <a:p>
            <a:pPr eaLnBrk="1" hangingPunct="1">
              <a:buFont typeface="Arial" charset="0"/>
              <a:buChar char="•"/>
            </a:pPr>
            <a:r>
              <a:rPr lang="es-ES" sz="2400" b="1" dirty="0">
                <a:solidFill>
                  <a:srgbClr val="002060"/>
                </a:solidFill>
              </a:rPr>
              <a:t>Aumento costo unitario de la E.S.</a:t>
            </a:r>
          </a:p>
          <a:p>
            <a:pPr eaLnBrk="1" hangingPunct="1">
              <a:buFont typeface="Arial" charset="0"/>
              <a:buChar char="•"/>
            </a:pPr>
            <a:r>
              <a:rPr lang="es-ES" sz="2400" b="1" dirty="0">
                <a:solidFill>
                  <a:srgbClr val="002060"/>
                </a:solidFill>
              </a:rPr>
              <a:t>Enjuiciamiento pertinencia social de la E.S</a:t>
            </a:r>
          </a:p>
        </p:txBody>
      </p:sp>
      <p:sp>
        <p:nvSpPr>
          <p:cNvPr id="11272" name="12 CuadroTexto"/>
          <p:cNvSpPr txBox="1">
            <a:spLocks noChangeArrowheads="1"/>
          </p:cNvSpPr>
          <p:nvPr/>
        </p:nvSpPr>
        <p:spPr bwMode="auto">
          <a:xfrm>
            <a:off x="1428751" y="5259211"/>
            <a:ext cx="93345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s-ES" sz="2400" b="1" dirty="0"/>
              <a:t>¿QUÉ ENFOQUES DE SOLUCIÓN PLANTEAN ORGANISMOS INTERNACIONALES INTERESADOS?</a:t>
            </a:r>
          </a:p>
        </p:txBody>
      </p:sp>
    </p:spTree>
    <p:extLst>
      <p:ext uri="{BB962C8B-B14F-4D97-AF65-F5344CB8AC3E}">
        <p14:creationId xmlns:p14="http://schemas.microsoft.com/office/powerpoint/2010/main" val="3345622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95544187"/>
              </p:ext>
            </p:extLst>
          </p:nvPr>
        </p:nvGraphicFramePr>
        <p:xfrm>
          <a:off x="523742" y="193183"/>
          <a:ext cx="11307650" cy="63812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53825"/>
                <a:gridCol w="5653825"/>
              </a:tblGrid>
              <a:tr h="613288">
                <a:tc>
                  <a:txBody>
                    <a:bodyPr/>
                    <a:lstStyle/>
                    <a:p>
                      <a:pPr algn="ctr"/>
                      <a:r>
                        <a:rPr lang="es-ES" sz="2400" dirty="0" smtClean="0">
                          <a:solidFill>
                            <a:srgbClr val="FFFF00"/>
                          </a:solidFill>
                        </a:rPr>
                        <a:t>SOLUCIÓN BANCO MUNDIAL</a:t>
                      </a:r>
                      <a:endParaRPr lang="es-ES" sz="2400" dirty="0">
                        <a:solidFill>
                          <a:srgbClr val="FFFF00"/>
                        </a:solidFill>
                      </a:endParaRPr>
                    </a:p>
                  </a:txBody>
                  <a:tcPr marL="121920" marR="121920" marT="45716" marB="4571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400" dirty="0" smtClean="0">
                          <a:solidFill>
                            <a:srgbClr val="FFFF00"/>
                          </a:solidFill>
                        </a:rPr>
                        <a:t>POLÍTICA UNESCO</a:t>
                      </a:r>
                      <a:endParaRPr lang="es-ES" sz="2400" dirty="0">
                        <a:solidFill>
                          <a:srgbClr val="FFFF00"/>
                        </a:solidFill>
                      </a:endParaRPr>
                    </a:p>
                  </a:txBody>
                  <a:tcPr marL="121920" marR="121920" marT="45716" marB="45716"/>
                </a:tc>
              </a:tr>
              <a:tr h="910770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s-ES" sz="2400" b="1" dirty="0" smtClean="0"/>
                        <a:t>Diversificación</a:t>
                      </a:r>
                      <a:r>
                        <a:rPr lang="es-ES" sz="2400" b="1" baseline="0" dirty="0" smtClean="0"/>
                        <a:t> de las instituciones.</a:t>
                      </a:r>
                      <a:endParaRPr lang="es-ES" sz="2400" b="1" dirty="0"/>
                    </a:p>
                  </a:txBody>
                  <a:tcPr marL="121920" marR="121920" marT="45716" marB="45716"/>
                </a:tc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s-ES" sz="2400" b="1" dirty="0" smtClean="0"/>
                        <a:t>La E.S no se puede reducir a criterios económicos.</a:t>
                      </a:r>
                      <a:endParaRPr lang="es-ES" sz="2400" b="1" dirty="0"/>
                    </a:p>
                  </a:txBody>
                  <a:tcPr marL="121920" marR="121920" marT="45716" marB="45716"/>
                </a:tc>
              </a:tr>
              <a:tr h="1315460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AutoNum type="arabicPeriod" startAt="2"/>
                      </a:pPr>
                      <a:r>
                        <a:rPr lang="es-ES" sz="2400" b="1" dirty="0" smtClean="0"/>
                        <a:t>Diversificación de las fuentes de financiamiento por las IES.</a:t>
                      </a:r>
                      <a:endParaRPr lang="es-ES" sz="2400" b="1" dirty="0"/>
                    </a:p>
                  </a:txBody>
                  <a:tcPr marL="121920" marR="121920" marT="45716" marB="45716"/>
                </a:tc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AutoNum type="arabicPeriod" startAt="2"/>
                      </a:pPr>
                      <a:r>
                        <a:rPr lang="es-ES" sz="2400" b="1" dirty="0" smtClean="0"/>
                        <a:t>La E.S debe tener en cuenta los criterios de equidad y pertinencia social.</a:t>
                      </a:r>
                      <a:endParaRPr lang="es-ES" sz="2400" b="1" dirty="0"/>
                    </a:p>
                  </a:txBody>
                  <a:tcPr marL="121920" marR="121920" marT="45716" marB="45716"/>
                </a:tc>
              </a:tr>
              <a:tr h="910770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AutoNum type="arabicPeriod" startAt="3"/>
                      </a:pPr>
                      <a:r>
                        <a:rPr lang="es-ES" sz="2400" b="1" dirty="0" smtClean="0"/>
                        <a:t>Total autonomía de las IES:</a:t>
                      </a:r>
                      <a:r>
                        <a:rPr lang="es-ES" sz="2400" b="1" baseline="0" dirty="0" smtClean="0"/>
                        <a:t> empresarialización.</a:t>
                      </a:r>
                      <a:endParaRPr lang="es-ES" sz="2400" b="1" dirty="0"/>
                    </a:p>
                  </a:txBody>
                  <a:tcPr marL="121920" marR="121920" marT="45716" marB="45716"/>
                </a:tc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AutoNum type="arabicPeriod" startAt="3"/>
                      </a:pPr>
                      <a:r>
                        <a:rPr lang="es-ES" sz="2400" b="1" dirty="0" smtClean="0"/>
                        <a:t>Relación biunívoca</a:t>
                      </a:r>
                      <a:r>
                        <a:rPr lang="es-ES" sz="2400" b="1" baseline="0" dirty="0" smtClean="0"/>
                        <a:t> IES- su entorno social.</a:t>
                      </a:r>
                      <a:endParaRPr lang="es-ES" sz="2400" b="1" dirty="0"/>
                    </a:p>
                  </a:txBody>
                  <a:tcPr marL="121920" marR="121920" marT="45716" marB="45716"/>
                </a:tc>
              </a:tr>
              <a:tr h="1315460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AutoNum type="arabicPeriod" startAt="4"/>
                      </a:pPr>
                      <a:r>
                        <a:rPr lang="es-ES" sz="2400" b="1" dirty="0" smtClean="0"/>
                        <a:t>Crear</a:t>
                      </a:r>
                      <a:r>
                        <a:rPr lang="es-ES" sz="2400" b="1" baseline="0" dirty="0" smtClean="0"/>
                        <a:t> cultura evaluativa para que la E.S rinda cuenta al Estado y la Sociedad.</a:t>
                      </a:r>
                      <a:endParaRPr lang="es-ES" sz="2400" b="1" dirty="0"/>
                    </a:p>
                  </a:txBody>
                  <a:tcPr marL="121920" marR="121920" marT="45716" marB="45716"/>
                </a:tc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AutoNum type="arabicPeriod" startAt="4"/>
                      </a:pPr>
                      <a:r>
                        <a:rPr lang="es-ES" sz="2400" b="1" dirty="0" smtClean="0">
                          <a:solidFill>
                            <a:schemeClr val="tx1"/>
                          </a:solidFill>
                        </a:rPr>
                        <a:t>La E.S tiene que enfocar su Visión no sólo a corto, sino a largo plazo.</a:t>
                      </a:r>
                      <a:endParaRPr lang="es-ES" sz="2400" b="1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45716" marB="45716"/>
                </a:tc>
              </a:tr>
              <a:tr h="1315460">
                <a:tc>
                  <a:txBody>
                    <a:bodyPr/>
                    <a:lstStyle/>
                    <a:p>
                      <a:pPr algn="ctr"/>
                      <a:r>
                        <a:rPr lang="es-ES" sz="2400" b="1" dirty="0" smtClean="0">
                          <a:solidFill>
                            <a:srgbClr val="FF0000"/>
                          </a:solidFill>
                        </a:rPr>
                        <a:t>ADMINISTRAR</a:t>
                      </a:r>
                      <a:r>
                        <a:rPr lang="es-ES" sz="2400" b="1" baseline="0" dirty="0" smtClean="0">
                          <a:solidFill>
                            <a:srgbClr val="FF0000"/>
                          </a:solidFill>
                        </a:rPr>
                        <a:t> A LAS IES CON ENFOQUE: UNIVERSIDAD- EMPRESA</a:t>
                      </a:r>
                      <a:endParaRPr lang="es-ES" sz="2400" b="1" dirty="0">
                        <a:solidFill>
                          <a:srgbClr val="FF0000"/>
                        </a:solidFill>
                      </a:endParaRPr>
                    </a:p>
                  </a:txBody>
                  <a:tcPr marL="121920" marR="121920" marT="45716" marB="4571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400" b="1" dirty="0" smtClean="0">
                          <a:solidFill>
                            <a:srgbClr val="FF0000"/>
                          </a:solidFill>
                        </a:rPr>
                        <a:t>ADMINISTRAR</a:t>
                      </a:r>
                      <a:r>
                        <a:rPr lang="es-ES" sz="2400" b="1" baseline="0" dirty="0" smtClean="0">
                          <a:solidFill>
                            <a:srgbClr val="FF0000"/>
                          </a:solidFill>
                        </a:rPr>
                        <a:t> A LAS IES CON ENFOQUE: UNIVERSIDAD- SOCIEDAD</a:t>
                      </a:r>
                      <a:endParaRPr lang="es-ES" sz="2400" dirty="0"/>
                    </a:p>
                  </a:txBody>
                  <a:tcPr marL="121920" marR="121920" marT="45716" marB="45716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90183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3 CuadroTexto"/>
          <p:cNvSpPr txBox="1">
            <a:spLocks noChangeArrowheads="1"/>
          </p:cNvSpPr>
          <p:nvPr/>
        </p:nvSpPr>
        <p:spPr bwMode="auto">
          <a:xfrm>
            <a:off x="446201" y="1181103"/>
            <a:ext cx="5619751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s-ES" sz="2400" b="1" dirty="0">
                <a:solidFill>
                  <a:srgbClr val="FF0000"/>
                </a:solidFill>
              </a:rPr>
              <a:t>INTERNACIONALIZACIÓN</a:t>
            </a:r>
          </a:p>
        </p:txBody>
      </p:sp>
      <p:cxnSp>
        <p:nvCxnSpPr>
          <p:cNvPr id="9" name="8 Conector recto de flecha"/>
          <p:cNvCxnSpPr/>
          <p:nvPr/>
        </p:nvCxnSpPr>
        <p:spPr>
          <a:xfrm rot="5400000">
            <a:off x="2989264" y="1896663"/>
            <a:ext cx="498475" cy="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16" name="12 CuadroTexto"/>
          <p:cNvSpPr txBox="1">
            <a:spLocks noChangeArrowheads="1"/>
          </p:cNvSpPr>
          <p:nvPr/>
        </p:nvSpPr>
        <p:spPr bwMode="auto">
          <a:xfrm>
            <a:off x="446200" y="2145900"/>
            <a:ext cx="5238749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s-ES" sz="2400" b="1" dirty="0"/>
              <a:t>Visión universal de la E.S</a:t>
            </a:r>
          </a:p>
        </p:txBody>
      </p:sp>
      <p:cxnSp>
        <p:nvCxnSpPr>
          <p:cNvPr id="15" name="14 Conector angular"/>
          <p:cNvCxnSpPr/>
          <p:nvPr/>
        </p:nvCxnSpPr>
        <p:spPr>
          <a:xfrm>
            <a:off x="5163086" y="1375416"/>
            <a:ext cx="1333500" cy="269875"/>
          </a:xfrm>
          <a:prstGeom prst="bentConnector3">
            <a:avLst>
              <a:gd name="adj1" fmla="val 50000"/>
            </a:avLst>
          </a:prstGeom>
          <a:ln w="28575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18" name="15 CuadroTexto"/>
          <p:cNvSpPr txBox="1">
            <a:spLocks noChangeArrowheads="1"/>
          </p:cNvSpPr>
          <p:nvPr/>
        </p:nvSpPr>
        <p:spPr bwMode="auto">
          <a:xfrm>
            <a:off x="6830634" y="945572"/>
            <a:ext cx="439652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Font typeface="Arial" charset="0"/>
              <a:buChar char="•"/>
            </a:pPr>
            <a:r>
              <a:rPr lang="es-ES" dirty="0" smtClean="0"/>
              <a:t>MASIFICACIÓN</a:t>
            </a:r>
            <a:endParaRPr lang="es-ES" dirty="0"/>
          </a:p>
          <a:p>
            <a:pPr eaLnBrk="1" hangingPunct="1">
              <a:buFont typeface="Arial" charset="0"/>
              <a:buChar char="•"/>
            </a:pPr>
            <a:r>
              <a:rPr lang="es-ES" dirty="0" smtClean="0"/>
              <a:t>DIVERSIFICACIÓN</a:t>
            </a:r>
            <a:endParaRPr lang="es-ES" dirty="0"/>
          </a:p>
          <a:p>
            <a:pPr eaLnBrk="1" hangingPunct="1">
              <a:buFont typeface="Arial" charset="0"/>
              <a:buChar char="•"/>
            </a:pPr>
            <a:r>
              <a:rPr lang="es-ES" dirty="0"/>
              <a:t>RESTRICCIONES </a:t>
            </a:r>
            <a:r>
              <a:rPr lang="es-ES" dirty="0" smtClean="0"/>
              <a:t>FINANCIERAS</a:t>
            </a:r>
            <a:endParaRPr lang="es-ES" dirty="0"/>
          </a:p>
          <a:p>
            <a:pPr eaLnBrk="1" hangingPunct="1"/>
            <a:endParaRPr lang="es-ES" dirty="0"/>
          </a:p>
        </p:txBody>
      </p:sp>
      <p:cxnSp>
        <p:nvCxnSpPr>
          <p:cNvPr id="18" name="17 Conector angular"/>
          <p:cNvCxnSpPr/>
          <p:nvPr/>
        </p:nvCxnSpPr>
        <p:spPr>
          <a:xfrm rot="16200000" flipV="1">
            <a:off x="5747231" y="1779357"/>
            <a:ext cx="785813" cy="666751"/>
          </a:xfrm>
          <a:prstGeom prst="bentConnector3">
            <a:avLst>
              <a:gd name="adj1" fmla="val 50000"/>
            </a:avLst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20" name="21 CuadroTexto"/>
          <p:cNvSpPr txBox="1">
            <a:spLocks noChangeArrowheads="1"/>
          </p:cNvSpPr>
          <p:nvPr/>
        </p:nvSpPr>
        <p:spPr bwMode="auto">
          <a:xfrm>
            <a:off x="6238877" y="2538808"/>
            <a:ext cx="219075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s-ES" dirty="0"/>
              <a:t>RASGOS DE LA ÉPOCA ACTUAL</a:t>
            </a:r>
          </a:p>
        </p:txBody>
      </p:sp>
      <p:cxnSp>
        <p:nvCxnSpPr>
          <p:cNvPr id="24" name="23 Conector recto de flecha"/>
          <p:cNvCxnSpPr/>
          <p:nvPr/>
        </p:nvCxnSpPr>
        <p:spPr>
          <a:xfrm rot="5400000">
            <a:off x="2826395" y="3061802"/>
            <a:ext cx="785812" cy="211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22" name="24 CuadroTexto"/>
          <p:cNvSpPr txBox="1">
            <a:spLocks noChangeArrowheads="1"/>
          </p:cNvSpPr>
          <p:nvPr/>
        </p:nvSpPr>
        <p:spPr bwMode="auto">
          <a:xfrm>
            <a:off x="1614017" y="2862833"/>
            <a:ext cx="1238251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s-ES" sz="2000" b="1" dirty="0"/>
              <a:t>Exige</a:t>
            </a:r>
          </a:p>
        </p:txBody>
      </p:sp>
      <p:sp>
        <p:nvSpPr>
          <p:cNvPr id="13323" name="25 CuadroTexto"/>
          <p:cNvSpPr txBox="1">
            <a:spLocks noChangeArrowheads="1"/>
          </p:cNvSpPr>
          <p:nvPr/>
        </p:nvSpPr>
        <p:spPr bwMode="auto">
          <a:xfrm>
            <a:off x="709143" y="3455765"/>
            <a:ext cx="30480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s-ES" dirty="0"/>
              <a:t>MÚLTIPLES COOPERACIONES, ALIANZAS</a:t>
            </a:r>
          </a:p>
        </p:txBody>
      </p:sp>
      <p:sp>
        <p:nvSpPr>
          <p:cNvPr id="27" name="26 Flecha derecha"/>
          <p:cNvSpPr/>
          <p:nvPr/>
        </p:nvSpPr>
        <p:spPr>
          <a:xfrm>
            <a:off x="4476749" y="3703347"/>
            <a:ext cx="2019837" cy="42875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sp>
        <p:nvSpPr>
          <p:cNvPr id="13325" name="27 CuadroTexto"/>
          <p:cNvSpPr txBox="1">
            <a:spLocks noChangeArrowheads="1"/>
          </p:cNvSpPr>
          <p:nvPr/>
        </p:nvSpPr>
        <p:spPr bwMode="auto">
          <a:xfrm>
            <a:off x="7334251" y="3439926"/>
            <a:ext cx="3149151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s-ES" sz="2800" b="1" dirty="0">
                <a:solidFill>
                  <a:srgbClr val="FF0000"/>
                </a:solidFill>
              </a:rPr>
              <a:t>Enfrentar con éxito los Retos</a:t>
            </a:r>
          </a:p>
        </p:txBody>
      </p:sp>
      <p:sp>
        <p:nvSpPr>
          <p:cNvPr id="13326" name="28 CuadroTexto"/>
          <p:cNvSpPr txBox="1">
            <a:spLocks noChangeArrowheads="1"/>
          </p:cNvSpPr>
          <p:nvPr/>
        </p:nvSpPr>
        <p:spPr bwMode="auto">
          <a:xfrm>
            <a:off x="2228046" y="4499135"/>
            <a:ext cx="8999113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s-ES" sz="2400" dirty="0"/>
              <a:t>Expresiones de la Internacionalización:</a:t>
            </a:r>
          </a:p>
          <a:p>
            <a:pPr eaLnBrk="1" hangingPunct="1">
              <a:buFont typeface="Wingdings" pitchFamily="2" charset="2"/>
              <a:buChar char="ü"/>
            </a:pPr>
            <a:r>
              <a:rPr lang="es-ES" sz="2400" b="1" dirty="0">
                <a:solidFill>
                  <a:srgbClr val="002060"/>
                </a:solidFill>
              </a:rPr>
              <a:t>Movilidad profesoral y estudiantil.</a:t>
            </a:r>
          </a:p>
          <a:p>
            <a:pPr eaLnBrk="1" hangingPunct="1">
              <a:buFont typeface="Wingdings" pitchFamily="2" charset="2"/>
              <a:buChar char="ü"/>
            </a:pPr>
            <a:r>
              <a:rPr lang="es-ES" sz="2400" b="1" dirty="0">
                <a:solidFill>
                  <a:srgbClr val="002060"/>
                </a:solidFill>
              </a:rPr>
              <a:t>Cooperación internacional</a:t>
            </a:r>
            <a:r>
              <a:rPr lang="es-ES" sz="2400" dirty="0"/>
              <a:t>:</a:t>
            </a:r>
          </a:p>
          <a:p>
            <a:pPr eaLnBrk="1" hangingPunct="1">
              <a:buFont typeface="Arial" charset="0"/>
              <a:buChar char="•"/>
            </a:pPr>
            <a:r>
              <a:rPr lang="es-ES" sz="2400" dirty="0"/>
              <a:t>Proyectos de investigación.</a:t>
            </a:r>
          </a:p>
          <a:p>
            <a:pPr eaLnBrk="1" hangingPunct="1">
              <a:buFont typeface="Arial" charset="0"/>
              <a:buChar char="•"/>
            </a:pPr>
            <a:r>
              <a:rPr lang="es-ES" sz="2400" dirty="0"/>
              <a:t>Redes académicas.</a:t>
            </a:r>
          </a:p>
          <a:p>
            <a:pPr eaLnBrk="1" hangingPunct="1">
              <a:buFont typeface="Arial" charset="0"/>
              <a:buChar char="•"/>
            </a:pPr>
            <a:r>
              <a:rPr lang="es-ES" sz="2400" dirty="0"/>
              <a:t>Convenios marco</a:t>
            </a:r>
            <a:r>
              <a:rPr lang="es-ES" dirty="0"/>
              <a:t>.</a:t>
            </a:r>
          </a:p>
        </p:txBody>
      </p:sp>
      <p:cxnSp>
        <p:nvCxnSpPr>
          <p:cNvPr id="5" name="Elbow Connector 4"/>
          <p:cNvCxnSpPr/>
          <p:nvPr/>
        </p:nvCxnSpPr>
        <p:spPr>
          <a:xfrm>
            <a:off x="748584" y="3917726"/>
            <a:ext cx="1167685" cy="852688"/>
          </a:xfrm>
          <a:prstGeom prst="bentConnector3">
            <a:avLst>
              <a:gd name="adj1" fmla="val -16176"/>
            </a:avLst>
          </a:prstGeom>
          <a:ln w="28575"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95615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Hexágono"/>
          <p:cNvSpPr/>
          <p:nvPr/>
        </p:nvSpPr>
        <p:spPr>
          <a:xfrm>
            <a:off x="476251" y="1643063"/>
            <a:ext cx="3048000" cy="1500188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" sz="2400" b="1" dirty="0">
                <a:solidFill>
                  <a:schemeClr val="tx1"/>
                </a:solidFill>
              </a:rPr>
              <a:t>Rasgos distintivos de la época actual</a:t>
            </a:r>
          </a:p>
        </p:txBody>
      </p:sp>
      <p:sp>
        <p:nvSpPr>
          <p:cNvPr id="6" name="5 Hexágono"/>
          <p:cNvSpPr/>
          <p:nvPr/>
        </p:nvSpPr>
        <p:spPr>
          <a:xfrm>
            <a:off x="8477253" y="1676267"/>
            <a:ext cx="3143249" cy="1500188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" sz="2400" b="1" dirty="0">
                <a:solidFill>
                  <a:schemeClr val="tx1"/>
                </a:solidFill>
              </a:rPr>
              <a:t>Tendencias </a:t>
            </a:r>
          </a:p>
          <a:p>
            <a:pPr algn="ctr">
              <a:defRPr/>
            </a:pPr>
            <a:r>
              <a:rPr lang="es-ES" sz="2400" b="1" dirty="0">
                <a:solidFill>
                  <a:schemeClr val="tx1"/>
                </a:solidFill>
              </a:rPr>
              <a:t>de la E.S</a:t>
            </a:r>
          </a:p>
        </p:txBody>
      </p:sp>
      <p:sp>
        <p:nvSpPr>
          <p:cNvPr id="7" name="6 Hexágono"/>
          <p:cNvSpPr/>
          <p:nvPr/>
        </p:nvSpPr>
        <p:spPr>
          <a:xfrm>
            <a:off x="4572000" y="1676267"/>
            <a:ext cx="3048000" cy="1500188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" sz="2400" b="1" dirty="0">
                <a:solidFill>
                  <a:schemeClr val="tx1"/>
                </a:solidFill>
              </a:rPr>
              <a:t>Misiones de la E.S</a:t>
            </a:r>
          </a:p>
        </p:txBody>
      </p:sp>
      <p:sp>
        <p:nvSpPr>
          <p:cNvPr id="10" name="9 Flecha derecha"/>
          <p:cNvSpPr/>
          <p:nvPr/>
        </p:nvSpPr>
        <p:spPr>
          <a:xfrm>
            <a:off x="3714752" y="2286001"/>
            <a:ext cx="714373" cy="2186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sp>
        <p:nvSpPr>
          <p:cNvPr id="11" name="10 Flecha izquierda y derecha"/>
          <p:cNvSpPr/>
          <p:nvPr/>
        </p:nvSpPr>
        <p:spPr>
          <a:xfrm>
            <a:off x="7740742" y="2286002"/>
            <a:ext cx="666751" cy="214313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sp>
        <p:nvSpPr>
          <p:cNvPr id="13" name="12 Rectángulo redondeado"/>
          <p:cNvSpPr/>
          <p:nvPr/>
        </p:nvSpPr>
        <p:spPr>
          <a:xfrm>
            <a:off x="4071939" y="4224270"/>
            <a:ext cx="3500436" cy="11693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" sz="2800" b="1" dirty="0">
                <a:solidFill>
                  <a:schemeClr val="bg1"/>
                </a:solidFill>
              </a:rPr>
              <a:t>RETOS A LA E.S</a:t>
            </a:r>
          </a:p>
        </p:txBody>
      </p:sp>
      <p:sp>
        <p:nvSpPr>
          <p:cNvPr id="15" name="14 Flecha doblada hacia arriba"/>
          <p:cNvSpPr/>
          <p:nvPr/>
        </p:nvSpPr>
        <p:spPr>
          <a:xfrm rot="5400000">
            <a:off x="2024063" y="3631507"/>
            <a:ext cx="1285875" cy="1524000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sp>
        <p:nvSpPr>
          <p:cNvPr id="16" name="15 Flecha arriba y abajo"/>
          <p:cNvSpPr/>
          <p:nvPr/>
        </p:nvSpPr>
        <p:spPr>
          <a:xfrm>
            <a:off x="5714999" y="3429101"/>
            <a:ext cx="571500" cy="642938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sp>
        <p:nvSpPr>
          <p:cNvPr id="17" name="16 Flecha izquierda y arriba"/>
          <p:cNvSpPr/>
          <p:nvPr/>
        </p:nvSpPr>
        <p:spPr>
          <a:xfrm>
            <a:off x="8155547" y="3750573"/>
            <a:ext cx="2667000" cy="1285875"/>
          </a:xfrm>
          <a:prstGeom prst="lef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sp>
        <p:nvSpPr>
          <p:cNvPr id="14347" name="17 CuadroTexto"/>
          <p:cNvSpPr txBox="1">
            <a:spLocks noChangeArrowheads="1"/>
          </p:cNvSpPr>
          <p:nvPr/>
        </p:nvSpPr>
        <p:spPr bwMode="auto">
          <a:xfrm>
            <a:off x="619125" y="6070378"/>
            <a:ext cx="1076325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s-ES" dirty="0"/>
              <a:t>Retos: Un proceso dinámico de situaciones con carácter cambiante, acorde al contexto en que surgen.</a:t>
            </a:r>
          </a:p>
        </p:txBody>
      </p:sp>
    </p:spTree>
    <p:extLst>
      <p:ext uri="{BB962C8B-B14F-4D97-AF65-F5344CB8AC3E}">
        <p14:creationId xmlns:p14="http://schemas.microsoft.com/office/powerpoint/2010/main" val="3071479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1108365" y="3096491"/>
            <a:ext cx="5135417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s-ES_tradnl" b="1" dirty="0"/>
              <a:t>BOLONIA (1119)</a:t>
            </a:r>
          </a:p>
          <a:p>
            <a:pPr algn="ctr"/>
            <a:endParaRPr lang="es-ES_tradnl" b="1" dirty="0"/>
          </a:p>
          <a:p>
            <a:pPr algn="ctr"/>
            <a:r>
              <a:rPr lang="es-ES_tradnl" b="1" dirty="0"/>
              <a:t>PARIS (1150)</a:t>
            </a:r>
          </a:p>
          <a:p>
            <a:pPr algn="ctr"/>
            <a:endParaRPr lang="es-ES_tradnl" b="1" dirty="0"/>
          </a:p>
          <a:p>
            <a:pPr algn="ctr"/>
            <a:r>
              <a:rPr lang="es-ES_tradnl" b="1" dirty="0"/>
              <a:t>OXFORD (1168)</a:t>
            </a:r>
          </a:p>
          <a:p>
            <a:pPr algn="ctr"/>
            <a:endParaRPr lang="es-ES_tradnl" b="1" dirty="0"/>
          </a:p>
          <a:p>
            <a:pPr algn="ctr"/>
            <a:r>
              <a:rPr lang="es-ES_tradnl" b="1" dirty="0"/>
              <a:t>PALENCIA (1208)</a:t>
            </a:r>
          </a:p>
          <a:p>
            <a:pPr algn="ctr"/>
            <a:endParaRPr lang="es-ES_tradnl" b="1" dirty="0"/>
          </a:p>
        </p:txBody>
      </p:sp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2826327" y="1571277"/>
            <a:ext cx="6557819" cy="40011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  <a:scene3d>
            <a:camera prst="legacyPerspectiveBottom"/>
            <a:lightRig rig="legacyFlat3" dir="t"/>
          </a:scene3d>
          <a:sp3d extrusionH="121893000" prstMaterial="legacyMatte">
            <a:bevelT w="13500" h="13500" prst="angle"/>
            <a:bevelB w="13500" h="13500" prst="angle"/>
            <a:extrusionClr>
              <a:srgbClr val="CC0000"/>
            </a:extrusionClr>
          </a:sp3d>
        </p:spPr>
        <p:txBody>
          <a:bodyPr wrap="square">
            <a:spAutoFit/>
            <a:flatTx/>
          </a:bodyPr>
          <a:lstStyle/>
          <a:p>
            <a:pPr algn="ctr"/>
            <a:r>
              <a:rPr lang="es-ES_tradnl" sz="2000" b="1" dirty="0" smtClean="0">
                <a:solidFill>
                  <a:srgbClr val="FF0000"/>
                </a:solidFill>
                <a:effectLst/>
              </a:rPr>
              <a:t>PRIMERAS </a:t>
            </a:r>
            <a:r>
              <a:rPr lang="es-ES_tradnl" sz="2000" b="1" dirty="0">
                <a:solidFill>
                  <a:srgbClr val="FF0000"/>
                </a:solidFill>
                <a:effectLst/>
              </a:rPr>
              <a:t>UNIVERSIDADES</a:t>
            </a:r>
          </a:p>
        </p:txBody>
      </p:sp>
      <p:sp>
        <p:nvSpPr>
          <p:cNvPr id="8" name="Rectangle 7"/>
          <p:cNvSpPr/>
          <p:nvPr/>
        </p:nvSpPr>
        <p:spPr>
          <a:xfrm>
            <a:off x="6243781" y="3096492"/>
            <a:ext cx="517236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_tradnl" b="1" dirty="0"/>
              <a:t>SALAMANCA (1220)</a:t>
            </a:r>
          </a:p>
          <a:p>
            <a:pPr algn="ctr"/>
            <a:endParaRPr lang="es-ES_tradnl" b="1" dirty="0"/>
          </a:p>
          <a:p>
            <a:pPr algn="ctr"/>
            <a:r>
              <a:rPr lang="es-ES_tradnl" b="1" dirty="0"/>
              <a:t>CAMBRIDGE (1224)</a:t>
            </a:r>
          </a:p>
          <a:p>
            <a:pPr algn="ctr"/>
            <a:endParaRPr lang="es-ES_tradnl" b="1" dirty="0"/>
          </a:p>
          <a:p>
            <a:pPr algn="ctr"/>
            <a:r>
              <a:rPr lang="es-ES_tradnl" b="1" dirty="0"/>
              <a:t>HELDERBERG 1385)</a:t>
            </a:r>
          </a:p>
          <a:p>
            <a:pPr algn="ctr"/>
            <a:endParaRPr lang="es-ES_tradnl" b="1" dirty="0"/>
          </a:p>
          <a:p>
            <a:pPr algn="ctr"/>
            <a:r>
              <a:rPr lang="es-ES_tradnl" b="1" dirty="0"/>
              <a:t>ALCALÁ (1409)          </a:t>
            </a:r>
            <a:r>
              <a:rPr lang="es-ES_tradnl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451809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8 CuadroTexto"/>
          <p:cNvSpPr txBox="1">
            <a:spLocks noChangeArrowheads="1"/>
          </p:cNvSpPr>
          <p:nvPr/>
        </p:nvSpPr>
        <p:spPr bwMode="auto">
          <a:xfrm>
            <a:off x="738389" y="1835551"/>
            <a:ext cx="11299064" cy="4493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s-ES" sz="2400" b="1" dirty="0"/>
              <a:t>Mundial</a:t>
            </a:r>
            <a:r>
              <a:rPr lang="es-ES" sz="2400" dirty="0"/>
              <a:t>: </a:t>
            </a:r>
            <a:endParaRPr lang="es-ES" sz="2400" dirty="0" smtClean="0"/>
          </a:p>
          <a:p>
            <a:pPr eaLnBrk="1" hangingPunct="1"/>
            <a:endParaRPr lang="es-ES" sz="2400" dirty="0" smtClean="0"/>
          </a:p>
          <a:p>
            <a:pPr eaLnBrk="1" hangingPunct="1"/>
            <a:r>
              <a:rPr lang="es-ES" sz="2000" dirty="0" smtClean="0">
                <a:solidFill>
                  <a:srgbClr val="FF0000"/>
                </a:solidFill>
              </a:rPr>
              <a:t>Encontrar </a:t>
            </a:r>
            <a:r>
              <a:rPr lang="es-ES" sz="2000" dirty="0">
                <a:solidFill>
                  <a:srgbClr val="FF0000"/>
                </a:solidFill>
              </a:rPr>
              <a:t>formas diferentes de E.S que garanticen calidad-masividad al mismo tiempo</a:t>
            </a:r>
            <a:r>
              <a:rPr lang="es-ES" sz="2000" dirty="0" smtClean="0">
                <a:solidFill>
                  <a:srgbClr val="FF0000"/>
                </a:solidFill>
              </a:rPr>
              <a:t>.</a:t>
            </a:r>
          </a:p>
          <a:p>
            <a:pPr eaLnBrk="1" hangingPunct="1"/>
            <a:endParaRPr lang="es-ES" dirty="0">
              <a:solidFill>
                <a:srgbClr val="FF0000"/>
              </a:solidFill>
            </a:endParaRPr>
          </a:p>
          <a:p>
            <a:pPr eaLnBrk="1" hangingPunct="1"/>
            <a:r>
              <a:rPr lang="es-ES" sz="2400" b="1" dirty="0"/>
              <a:t>En América Latina</a:t>
            </a:r>
            <a:r>
              <a:rPr lang="es-ES" dirty="0" smtClean="0"/>
              <a:t>:</a:t>
            </a:r>
          </a:p>
          <a:p>
            <a:pPr eaLnBrk="1" hangingPunct="1"/>
            <a:endParaRPr lang="es-ES" dirty="0"/>
          </a:p>
          <a:p>
            <a:pPr eaLnBrk="1" hangingPunct="1">
              <a:buFont typeface="Wingdings" pitchFamily="2" charset="2"/>
              <a:buChar char="ü"/>
            </a:pPr>
            <a:r>
              <a:rPr lang="es-ES" sz="2000" b="1" dirty="0">
                <a:solidFill>
                  <a:srgbClr val="002060"/>
                </a:solidFill>
              </a:rPr>
              <a:t>La transformación de los sistemas formativos (pertinentes y con equidad</a:t>
            </a:r>
            <a:r>
              <a:rPr lang="es-ES" sz="2000" b="1" dirty="0" smtClean="0">
                <a:solidFill>
                  <a:srgbClr val="002060"/>
                </a:solidFill>
              </a:rPr>
              <a:t>).</a:t>
            </a:r>
          </a:p>
          <a:p>
            <a:pPr eaLnBrk="1" hangingPunct="1"/>
            <a:endParaRPr lang="es-ES" sz="2000" b="1" dirty="0">
              <a:solidFill>
                <a:srgbClr val="002060"/>
              </a:solidFill>
            </a:endParaRPr>
          </a:p>
          <a:p>
            <a:pPr eaLnBrk="1" hangingPunct="1">
              <a:buFont typeface="Wingdings" pitchFamily="2" charset="2"/>
              <a:buChar char="ü"/>
            </a:pPr>
            <a:r>
              <a:rPr lang="es-ES" sz="2000" b="1" dirty="0">
                <a:solidFill>
                  <a:srgbClr val="002060"/>
                </a:solidFill>
              </a:rPr>
              <a:t>La construcción de una sociedad más justa basada en el conocimiento</a:t>
            </a:r>
            <a:r>
              <a:rPr lang="es-ES" sz="2000" b="1" dirty="0" smtClean="0">
                <a:solidFill>
                  <a:srgbClr val="002060"/>
                </a:solidFill>
              </a:rPr>
              <a:t>.</a:t>
            </a:r>
          </a:p>
          <a:p>
            <a:pPr eaLnBrk="1" hangingPunct="1"/>
            <a:endParaRPr lang="es-ES" sz="2000" b="1" dirty="0">
              <a:solidFill>
                <a:srgbClr val="002060"/>
              </a:solidFill>
            </a:endParaRPr>
          </a:p>
          <a:p>
            <a:pPr eaLnBrk="1" hangingPunct="1">
              <a:buFont typeface="Wingdings" pitchFamily="2" charset="2"/>
              <a:buChar char="ü"/>
            </a:pPr>
            <a:r>
              <a:rPr lang="es-ES" sz="2000" b="1" dirty="0">
                <a:solidFill>
                  <a:srgbClr val="002060"/>
                </a:solidFill>
              </a:rPr>
              <a:t>El afianzamiento de la identidad latinoamericana</a:t>
            </a:r>
            <a:r>
              <a:rPr lang="es-ES" sz="2000" b="1" dirty="0" smtClean="0">
                <a:solidFill>
                  <a:srgbClr val="002060"/>
                </a:solidFill>
              </a:rPr>
              <a:t>.</a:t>
            </a:r>
          </a:p>
          <a:p>
            <a:pPr eaLnBrk="1" hangingPunct="1"/>
            <a:endParaRPr lang="es-ES" sz="2000" b="1" dirty="0">
              <a:solidFill>
                <a:srgbClr val="002060"/>
              </a:solidFill>
            </a:endParaRPr>
          </a:p>
          <a:p>
            <a:pPr eaLnBrk="1" hangingPunct="1">
              <a:buFont typeface="Wingdings" pitchFamily="2" charset="2"/>
              <a:buChar char="ü"/>
            </a:pPr>
            <a:r>
              <a:rPr lang="es-ES" sz="2000" b="1" dirty="0">
                <a:solidFill>
                  <a:srgbClr val="002060"/>
                </a:solidFill>
              </a:rPr>
              <a:t>La integración de la región.</a:t>
            </a:r>
          </a:p>
          <a:p>
            <a:pPr eaLnBrk="1" hangingPunct="1">
              <a:buFont typeface="Wingdings" pitchFamily="2" charset="2"/>
              <a:buChar char="ü"/>
            </a:pPr>
            <a:endParaRPr lang="es-ES" dirty="0"/>
          </a:p>
        </p:txBody>
      </p:sp>
      <p:sp>
        <p:nvSpPr>
          <p:cNvPr id="7" name="TextBox 6"/>
          <p:cNvSpPr txBox="1"/>
          <p:nvPr/>
        </p:nvSpPr>
        <p:spPr>
          <a:xfrm>
            <a:off x="3726289" y="695461"/>
            <a:ext cx="47394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b="1" dirty="0" smtClean="0">
                <a:solidFill>
                  <a:srgbClr val="FF0000"/>
                </a:solidFill>
              </a:rPr>
              <a:t>ALGUNOS RETOS A LA </a:t>
            </a:r>
          </a:p>
          <a:p>
            <a:pPr algn="ctr"/>
            <a:r>
              <a:rPr lang="es-ES" sz="2400" b="1" dirty="0" smtClean="0">
                <a:solidFill>
                  <a:srgbClr val="FF0000"/>
                </a:solidFill>
              </a:rPr>
              <a:t>EDUCACIÓN SUPERIOR</a:t>
            </a:r>
            <a:endParaRPr lang="en-US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2665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1 Título"/>
          <p:cNvSpPr>
            <a:spLocks noGrp="1"/>
          </p:cNvSpPr>
          <p:nvPr>
            <p:ph type="title"/>
          </p:nvPr>
        </p:nvSpPr>
        <p:spPr>
          <a:xfrm>
            <a:off x="590371" y="1058467"/>
            <a:ext cx="10972800" cy="511175"/>
          </a:xfrm>
        </p:spPr>
        <p:txBody>
          <a:bodyPr/>
          <a:lstStyle/>
          <a:p>
            <a:pPr algn="ctr"/>
            <a:r>
              <a:rPr lang="es-ES" sz="2800" b="1" dirty="0" smtClean="0">
                <a:solidFill>
                  <a:srgbClr val="FF0000"/>
                </a:solidFill>
              </a:rPr>
              <a:t>ALGUNOS RETOS A LA EDUCACIÓN SUPERIOR CUBANA</a:t>
            </a:r>
          </a:p>
        </p:txBody>
      </p:sp>
      <p:sp>
        <p:nvSpPr>
          <p:cNvPr id="15363" name="2 Marcador de contenido"/>
          <p:cNvSpPr>
            <a:spLocks noGrp="1"/>
          </p:cNvSpPr>
          <p:nvPr>
            <p:ph idx="1"/>
          </p:nvPr>
        </p:nvSpPr>
        <p:spPr>
          <a:xfrm>
            <a:off x="535710" y="1752937"/>
            <a:ext cx="11258119" cy="4301500"/>
          </a:xfrm>
        </p:spPr>
        <p:txBody>
          <a:bodyPr>
            <a:normAutofit/>
          </a:bodyPr>
          <a:lstStyle/>
          <a:p>
            <a:r>
              <a:rPr lang="es-ES" sz="2400" dirty="0" smtClean="0"/>
              <a:t>Garantizar el aseguramiento de la calidad de los procesos sustantivos universitarios.</a:t>
            </a:r>
          </a:p>
          <a:p>
            <a:r>
              <a:rPr lang="es-ES" sz="2400" dirty="0" smtClean="0"/>
              <a:t>El uso efectivo de la TIC, los entornos virtuales de aprendizaje.</a:t>
            </a:r>
          </a:p>
          <a:p>
            <a:r>
              <a:rPr lang="es-ES" sz="2400" dirty="0" smtClean="0"/>
              <a:t>La virtualización de los procesos sustantivos universitarios y de gestión.</a:t>
            </a:r>
          </a:p>
          <a:p>
            <a:r>
              <a:rPr lang="es-ES" sz="2400" dirty="0" smtClean="0"/>
              <a:t>El perfeccionamiento continuo de los planes de estudio que implica cambios en la forma de pensar y actuar de profesores y alumnos.</a:t>
            </a:r>
          </a:p>
          <a:p>
            <a:r>
              <a:rPr lang="es-ES" sz="2400" dirty="0" smtClean="0"/>
              <a:t>Desarrollar y consolidar en las IES cubanas una cultura de autoevaluación.</a:t>
            </a:r>
          </a:p>
        </p:txBody>
      </p:sp>
    </p:spTree>
    <p:extLst>
      <p:ext uri="{BB962C8B-B14F-4D97-AF65-F5344CB8AC3E}">
        <p14:creationId xmlns:p14="http://schemas.microsoft.com/office/powerpoint/2010/main" val="646798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658" name="Rectangle 2"/>
          <p:cNvSpPr>
            <a:spLocks noGrp="1" noChangeArrowheads="1"/>
          </p:cNvSpPr>
          <p:nvPr>
            <p:ph type="title"/>
          </p:nvPr>
        </p:nvSpPr>
        <p:spPr>
          <a:xfrm>
            <a:off x="515156" y="631065"/>
            <a:ext cx="11492118" cy="1003771"/>
          </a:xfrm>
        </p:spPr>
        <p:txBody>
          <a:bodyPr>
            <a:noAutofit/>
          </a:bodyPr>
          <a:lstStyle/>
          <a:p>
            <a:pPr algn="ctr"/>
            <a:r>
              <a:rPr lang="es-ES" sz="2400" b="1" dirty="0" smtClean="0">
                <a:latin typeface="Arial" charset="0"/>
                <a:cs typeface="Arial" charset="0"/>
              </a:rPr>
              <a:t/>
            </a:r>
            <a:br>
              <a:rPr lang="es-ES" sz="2400" b="1" dirty="0" smtClean="0">
                <a:latin typeface="Arial" charset="0"/>
                <a:cs typeface="Arial" charset="0"/>
              </a:rPr>
            </a:br>
            <a:r>
              <a:rPr lang="es-ES" sz="2400" b="1" dirty="0" smtClean="0">
                <a:latin typeface="Arial" charset="0"/>
                <a:cs typeface="Arial" charset="0"/>
              </a:rPr>
              <a:t/>
            </a:r>
            <a:br>
              <a:rPr lang="es-ES" sz="2400" b="1" dirty="0" smtClean="0">
                <a:latin typeface="Arial" charset="0"/>
                <a:cs typeface="Arial" charset="0"/>
              </a:rPr>
            </a:br>
            <a:r>
              <a:rPr lang="es-ES" sz="2400" b="1" dirty="0">
                <a:latin typeface="Arial" charset="0"/>
                <a:cs typeface="Arial" charset="0"/>
              </a:rPr>
              <a:t/>
            </a:r>
            <a:br>
              <a:rPr lang="es-ES" sz="2400" b="1" dirty="0">
                <a:latin typeface="Arial" charset="0"/>
                <a:cs typeface="Arial" charset="0"/>
              </a:rPr>
            </a:br>
            <a:r>
              <a:rPr lang="es-ES" sz="2400" b="1" dirty="0" smtClean="0">
                <a:latin typeface="Arial" charset="0"/>
                <a:cs typeface="Arial" charset="0"/>
              </a:rPr>
              <a:t>Problemas </a:t>
            </a:r>
            <a:r>
              <a:rPr lang="es-ES" sz="2400" b="1" dirty="0">
                <a:latin typeface="Arial" charset="0"/>
                <a:cs typeface="Arial" charset="0"/>
              </a:rPr>
              <a:t>actuales presentes en las </a:t>
            </a:r>
            <a:r>
              <a:rPr lang="es-ES" sz="2400" b="1" dirty="0" smtClean="0">
                <a:latin typeface="Arial" charset="0"/>
                <a:cs typeface="Arial" charset="0"/>
              </a:rPr>
              <a:t>Universidades a resolver para enfrentar con éxito los retos </a:t>
            </a:r>
            <a:br>
              <a:rPr lang="es-ES" sz="2400" b="1" dirty="0" smtClean="0">
                <a:latin typeface="Arial" charset="0"/>
                <a:cs typeface="Arial" charset="0"/>
              </a:rPr>
            </a:br>
            <a:r>
              <a:rPr lang="es-ES" sz="2400" b="1" dirty="0">
                <a:latin typeface="Arial" charset="0"/>
                <a:cs typeface="Arial" charset="0"/>
              </a:rPr>
              <a:t/>
            </a:r>
            <a:br>
              <a:rPr lang="es-ES" sz="2400" b="1" dirty="0">
                <a:latin typeface="Arial" charset="0"/>
                <a:cs typeface="Arial" charset="0"/>
              </a:rPr>
            </a:br>
            <a:r>
              <a:rPr lang="es-ES" sz="2400" b="1" dirty="0">
                <a:latin typeface="Arial" charset="0"/>
                <a:cs typeface="Arial" charset="0"/>
              </a:rPr>
              <a:t/>
            </a:r>
            <a:br>
              <a:rPr lang="es-ES" sz="2400" b="1" dirty="0">
                <a:latin typeface="Arial" charset="0"/>
                <a:cs typeface="Arial" charset="0"/>
              </a:rPr>
            </a:br>
            <a:endParaRPr lang="es-ES" sz="2400" b="1" dirty="0">
              <a:latin typeface="Arial" charset="0"/>
              <a:cs typeface="Arial" charset="0"/>
            </a:endParaRPr>
          </a:p>
        </p:txBody>
      </p:sp>
      <p:sp>
        <p:nvSpPr>
          <p:cNvPr id="3266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94330" y="1925781"/>
            <a:ext cx="10935855" cy="4391892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s-ES" sz="2800" b="1" dirty="0">
                <a:solidFill>
                  <a:schemeClr val="accent1"/>
                </a:solidFill>
                <a:cs typeface="Arial" charset="0"/>
              </a:rPr>
              <a:t>Poca integración de la Universidad con el medio social.</a:t>
            </a:r>
            <a:endParaRPr lang="es-ES" sz="2800" dirty="0">
              <a:solidFill>
                <a:schemeClr val="accent1"/>
              </a:solidFill>
              <a:cs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es-ES" sz="2800" b="1" dirty="0" smtClean="0">
                <a:solidFill>
                  <a:schemeClr val="accent1"/>
                </a:solidFill>
                <a:cs typeface="Arial" charset="0"/>
              </a:rPr>
              <a:t>La </a:t>
            </a:r>
            <a:r>
              <a:rPr lang="es-ES" sz="2800" b="1" dirty="0">
                <a:solidFill>
                  <a:schemeClr val="accent1"/>
                </a:solidFill>
                <a:cs typeface="Arial" charset="0"/>
              </a:rPr>
              <a:t>no integración de lo académico, lo productivo y lo investigativo</a:t>
            </a:r>
            <a:r>
              <a:rPr lang="es-ES" sz="2800" b="1" dirty="0" smtClean="0">
                <a:solidFill>
                  <a:schemeClr val="accent1"/>
                </a:solidFill>
                <a:cs typeface="Arial" charset="0"/>
              </a:rPr>
              <a:t>.</a:t>
            </a:r>
          </a:p>
          <a:p>
            <a:r>
              <a:rPr lang="es-ES" b="1" dirty="0">
                <a:solidFill>
                  <a:schemeClr val="accent1"/>
                </a:solidFill>
                <a:cs typeface="Arial" charset="0"/>
              </a:rPr>
              <a:t>La estrechez del perfil del egresado.</a:t>
            </a:r>
          </a:p>
          <a:p>
            <a:r>
              <a:rPr lang="es-ES" b="1" dirty="0">
                <a:solidFill>
                  <a:schemeClr val="accent1"/>
                </a:solidFill>
                <a:cs typeface="Arial" charset="0"/>
              </a:rPr>
              <a:t>La insuficiente presencia de la lógica de la ciencia.</a:t>
            </a:r>
          </a:p>
          <a:p>
            <a:r>
              <a:rPr lang="es-ES" b="1" dirty="0">
                <a:solidFill>
                  <a:schemeClr val="accent1"/>
                </a:solidFill>
                <a:cs typeface="Arial" charset="0"/>
              </a:rPr>
              <a:t>La no sistematicidad de los procesos.</a:t>
            </a:r>
          </a:p>
          <a:p>
            <a:r>
              <a:rPr lang="es-ES" b="1" dirty="0">
                <a:solidFill>
                  <a:schemeClr val="accent1"/>
                </a:solidFill>
                <a:cs typeface="Arial" charset="0"/>
              </a:rPr>
              <a:t>Explosión de matrícula</a:t>
            </a:r>
            <a:r>
              <a:rPr lang="es-ES" b="1" dirty="0" smtClean="0">
                <a:solidFill>
                  <a:schemeClr val="accent1"/>
                </a:solidFill>
                <a:cs typeface="Arial" charset="0"/>
              </a:rPr>
              <a:t>.</a:t>
            </a:r>
          </a:p>
          <a:p>
            <a:r>
              <a:rPr lang="es-ES" b="1" dirty="0" smtClean="0">
                <a:solidFill>
                  <a:schemeClr val="accent1"/>
                </a:solidFill>
                <a:cs typeface="Arial" charset="0"/>
              </a:rPr>
              <a:t>Profesionalización del docente universitario.</a:t>
            </a:r>
            <a:endParaRPr lang="es-ES" b="1" dirty="0">
              <a:solidFill>
                <a:schemeClr val="accent1"/>
              </a:solidFill>
              <a:cs typeface="Arial" charset="0"/>
            </a:endParaRPr>
          </a:p>
          <a:p>
            <a:pPr>
              <a:lnSpc>
                <a:spcPct val="90000"/>
              </a:lnSpc>
            </a:pPr>
            <a:endParaRPr lang="es-ES" sz="2800" dirty="0">
              <a:solidFill>
                <a:schemeClr val="accent1"/>
              </a:solidFill>
              <a:cs typeface="Arial" charset="0"/>
            </a:endParaRPr>
          </a:p>
          <a:p>
            <a:pPr marL="0" indent="0">
              <a:lnSpc>
                <a:spcPct val="90000"/>
              </a:lnSpc>
              <a:buNone/>
            </a:pPr>
            <a:endParaRPr lang="es-ES" sz="2400" dirty="0"/>
          </a:p>
        </p:txBody>
      </p:sp>
    </p:spTree>
    <p:extLst>
      <p:ext uri="{BB962C8B-B14F-4D97-AF65-F5344CB8AC3E}">
        <p14:creationId xmlns:p14="http://schemas.microsoft.com/office/powerpoint/2010/main" val="2837137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Hexágono"/>
          <p:cNvSpPr/>
          <p:nvPr/>
        </p:nvSpPr>
        <p:spPr>
          <a:xfrm>
            <a:off x="532460" y="1269631"/>
            <a:ext cx="3048000" cy="1500188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" sz="2400" b="1" dirty="0">
                <a:solidFill>
                  <a:schemeClr val="tx1"/>
                </a:solidFill>
              </a:rPr>
              <a:t>Rasgos distintivos de la época actual</a:t>
            </a:r>
          </a:p>
        </p:txBody>
      </p:sp>
      <p:sp>
        <p:nvSpPr>
          <p:cNvPr id="6" name="5 Hexágono"/>
          <p:cNvSpPr/>
          <p:nvPr/>
        </p:nvSpPr>
        <p:spPr>
          <a:xfrm>
            <a:off x="8648972" y="1249160"/>
            <a:ext cx="3143249" cy="1500188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" sz="2400" b="1" dirty="0">
                <a:solidFill>
                  <a:schemeClr val="tx1"/>
                </a:solidFill>
              </a:rPr>
              <a:t>Tendencias </a:t>
            </a:r>
          </a:p>
          <a:p>
            <a:pPr algn="ctr">
              <a:defRPr/>
            </a:pPr>
            <a:r>
              <a:rPr lang="es-ES" sz="2400" b="1" dirty="0">
                <a:solidFill>
                  <a:schemeClr val="tx1"/>
                </a:solidFill>
              </a:rPr>
              <a:t>de la E.S</a:t>
            </a:r>
          </a:p>
        </p:txBody>
      </p:sp>
      <p:sp>
        <p:nvSpPr>
          <p:cNvPr id="7" name="6 Hexágono"/>
          <p:cNvSpPr/>
          <p:nvPr/>
        </p:nvSpPr>
        <p:spPr>
          <a:xfrm>
            <a:off x="4579259" y="1243124"/>
            <a:ext cx="3048000" cy="1500188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" sz="2400" b="1" dirty="0">
                <a:solidFill>
                  <a:schemeClr val="tx1"/>
                </a:solidFill>
              </a:rPr>
              <a:t>Misiones de la E.S</a:t>
            </a:r>
          </a:p>
        </p:txBody>
      </p:sp>
      <p:sp>
        <p:nvSpPr>
          <p:cNvPr id="10" name="9 Flecha derecha"/>
          <p:cNvSpPr/>
          <p:nvPr/>
        </p:nvSpPr>
        <p:spPr>
          <a:xfrm>
            <a:off x="3714753" y="2013936"/>
            <a:ext cx="476249" cy="1428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sp>
        <p:nvSpPr>
          <p:cNvPr id="11" name="10 Flecha izquierda y derecha"/>
          <p:cNvSpPr/>
          <p:nvPr/>
        </p:nvSpPr>
        <p:spPr>
          <a:xfrm>
            <a:off x="7674886" y="1899536"/>
            <a:ext cx="666751" cy="214313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sp>
        <p:nvSpPr>
          <p:cNvPr id="13" name="12 Rectángulo redondeado"/>
          <p:cNvSpPr/>
          <p:nvPr/>
        </p:nvSpPr>
        <p:spPr>
          <a:xfrm>
            <a:off x="4531637" y="3412760"/>
            <a:ext cx="3143249" cy="10001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" sz="2400" b="1" dirty="0">
                <a:solidFill>
                  <a:schemeClr val="bg1"/>
                </a:solidFill>
              </a:rPr>
              <a:t>RETOS A LA E.S</a:t>
            </a:r>
          </a:p>
        </p:txBody>
      </p:sp>
      <p:sp>
        <p:nvSpPr>
          <p:cNvPr id="15" name="14 Flecha doblada hacia arriba"/>
          <p:cNvSpPr/>
          <p:nvPr/>
        </p:nvSpPr>
        <p:spPr>
          <a:xfrm rot="5400000">
            <a:off x="2184077" y="2740660"/>
            <a:ext cx="966919" cy="1524001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sp>
        <p:nvSpPr>
          <p:cNvPr id="16" name="15 Flecha arriba y abajo"/>
          <p:cNvSpPr/>
          <p:nvPr/>
        </p:nvSpPr>
        <p:spPr>
          <a:xfrm>
            <a:off x="5762626" y="2769819"/>
            <a:ext cx="571500" cy="642938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sp>
        <p:nvSpPr>
          <p:cNvPr id="17" name="16 Flecha izquierda y arriba"/>
          <p:cNvSpPr/>
          <p:nvPr/>
        </p:nvSpPr>
        <p:spPr>
          <a:xfrm>
            <a:off x="8001000" y="2814393"/>
            <a:ext cx="2667000" cy="1285875"/>
          </a:xfrm>
          <a:prstGeom prst="lef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sp>
        <p:nvSpPr>
          <p:cNvPr id="14" name="13 Cerrar llave"/>
          <p:cNvSpPr/>
          <p:nvPr/>
        </p:nvSpPr>
        <p:spPr>
          <a:xfrm rot="5400000">
            <a:off x="5617011" y="-826181"/>
            <a:ext cx="1434229" cy="10572751"/>
          </a:xfrm>
          <a:prstGeom prst="rightBrace">
            <a:avLst>
              <a:gd name="adj1" fmla="val 8333"/>
              <a:gd name="adj2" fmla="val 51214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sp>
        <p:nvSpPr>
          <p:cNvPr id="20" name="19 Elipse"/>
          <p:cNvSpPr/>
          <p:nvPr/>
        </p:nvSpPr>
        <p:spPr>
          <a:xfrm>
            <a:off x="363275" y="4723284"/>
            <a:ext cx="3238500" cy="12858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" sz="2400" b="1" dirty="0"/>
              <a:t>Pertinencia  Calidad</a:t>
            </a:r>
          </a:p>
        </p:txBody>
      </p:sp>
      <p:sp>
        <p:nvSpPr>
          <p:cNvPr id="23" name="22 Elipse"/>
          <p:cNvSpPr/>
          <p:nvPr/>
        </p:nvSpPr>
        <p:spPr>
          <a:xfrm>
            <a:off x="8660509" y="4628829"/>
            <a:ext cx="3359775" cy="12858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" sz="2400" b="1" dirty="0" smtClean="0"/>
              <a:t>Gestión académica universitaria</a:t>
            </a:r>
            <a:endParaRPr lang="es-ES" sz="2400" b="1" dirty="0"/>
          </a:p>
        </p:txBody>
      </p:sp>
      <p:sp>
        <p:nvSpPr>
          <p:cNvPr id="2" name="Plaque 1"/>
          <p:cNvSpPr/>
          <p:nvPr/>
        </p:nvSpPr>
        <p:spPr>
          <a:xfrm>
            <a:off x="3952877" y="5366223"/>
            <a:ext cx="4475691" cy="1096963"/>
          </a:xfrm>
          <a:prstGeom prst="plaqu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sz="2400" b="1" dirty="0" smtClean="0"/>
              <a:t>PROFESIONALIZACIÓN DEL DOCENTE UNIVERSITARIO</a:t>
            </a:r>
            <a:endParaRPr lang="en-US" sz="2400" b="1" dirty="0"/>
          </a:p>
        </p:txBody>
      </p:sp>
      <p:sp>
        <p:nvSpPr>
          <p:cNvPr id="8" name="Arc 7"/>
          <p:cNvSpPr/>
          <p:nvPr/>
        </p:nvSpPr>
        <p:spPr>
          <a:xfrm rot="11564382">
            <a:off x="3416884" y="5712857"/>
            <a:ext cx="992120" cy="45719"/>
          </a:xfrm>
          <a:prstGeom prst="arc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Arc 30"/>
          <p:cNvSpPr/>
          <p:nvPr/>
        </p:nvSpPr>
        <p:spPr>
          <a:xfrm rot="8345733">
            <a:off x="8371508" y="5577341"/>
            <a:ext cx="1067971" cy="58231"/>
          </a:xfrm>
          <a:prstGeom prst="arc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" name="Straight Connector 3"/>
          <p:cNvCxnSpPr/>
          <p:nvPr/>
        </p:nvCxnSpPr>
        <p:spPr>
          <a:xfrm>
            <a:off x="1200727" y="4460197"/>
            <a:ext cx="295564" cy="278061"/>
          </a:xfrm>
          <a:prstGeom prst="line">
            <a:avLst/>
          </a:prstGeom>
          <a:ln w="381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H="1">
            <a:off x="11194473" y="4460197"/>
            <a:ext cx="253432" cy="263087"/>
          </a:xfrm>
          <a:prstGeom prst="line">
            <a:avLst/>
          </a:prstGeom>
          <a:ln w="381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87485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5">
            <a:extLst>
              <a:ext uri="{FF2B5EF4-FFF2-40B4-BE49-F238E27FC236}">
                <a16:creationId xmlns:a16="http://schemas.microsoft.com/office/drawing/2014/main" xmlns="" id="{4B5069C7-BCC0-4C10-941E-D19038C8F0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5910"/>
            <a:ext cx="12192000" cy="6832670"/>
          </a:xfrm>
          <a:prstGeom prst="rect">
            <a:avLst/>
          </a:prstGeom>
        </p:spPr>
      </p:pic>
      <p:sp>
        <p:nvSpPr>
          <p:cNvPr id="7" name="Subtitle 2">
            <a:extLst>
              <a:ext uri="{FF2B5EF4-FFF2-40B4-BE49-F238E27FC236}">
                <a16:creationId xmlns:a16="http://schemas.microsoft.com/office/drawing/2014/main" xmlns="" id="{4C1A3D66-54BB-4E5A-9460-6A2938FDC3F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92180" y="3206886"/>
            <a:ext cx="9144000" cy="418898"/>
          </a:xfrm>
        </p:spPr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AUTOR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xmlns="" id="{33041F9C-EBA1-4C20-93F3-A9974A4991FC}"/>
              </a:ext>
            </a:extLst>
          </p:cNvPr>
          <p:cNvSpPr txBox="1">
            <a:spLocks/>
          </p:cNvSpPr>
          <p:nvPr/>
        </p:nvSpPr>
        <p:spPr>
          <a:xfrm>
            <a:off x="1524000" y="3799268"/>
            <a:ext cx="9144000" cy="23031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b="1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Arial" panose="020B0604020202020204" pitchFamily="34" charset="0"/>
              </a:rPr>
              <a:t>Dr. C. </a:t>
            </a:r>
            <a:r>
              <a:rPr lang="en-US" sz="1600" b="1" dirty="0" err="1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Arial" panose="020B0604020202020204" pitchFamily="34" charset="0"/>
              </a:rPr>
              <a:t>Raúl</a:t>
            </a:r>
            <a:r>
              <a:rPr lang="en-US" sz="1600" b="1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Arial" panose="020B0604020202020204" pitchFamily="34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Arial" panose="020B0604020202020204" pitchFamily="34" charset="0"/>
              </a:rPr>
              <a:t>Alpizar</a:t>
            </a:r>
            <a:r>
              <a:rPr lang="en-US" sz="1600" b="1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Arial" panose="020B0604020202020204" pitchFamily="34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Arial" panose="020B0604020202020204" pitchFamily="34" charset="0"/>
              </a:rPr>
              <a:t>Fernández</a:t>
            </a:r>
            <a:endParaRPr lang="en-US" sz="1600" b="1" dirty="0">
              <a:solidFill>
                <a:schemeClr val="bg1"/>
              </a:solidFill>
              <a:latin typeface="Verdana" pitchFamily="34" charset="0"/>
              <a:ea typeface="Verdana" pitchFamily="34" charset="0"/>
              <a:cs typeface="Arial" panose="020B0604020202020204" pitchFamily="34" charset="0"/>
            </a:endParaRPr>
          </a:p>
          <a:p>
            <a:r>
              <a:rPr lang="en-US" sz="1600" b="1" dirty="0" err="1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Arial" panose="020B0604020202020204" pitchFamily="34" charset="0"/>
              </a:rPr>
              <a:t>Profesor</a:t>
            </a:r>
            <a:r>
              <a:rPr lang="en-US" sz="1600" b="1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Arial" panose="020B0604020202020204" pitchFamily="34" charset="0"/>
              </a:rPr>
              <a:t> Titular, </a:t>
            </a:r>
            <a:r>
              <a:rPr lang="en-US" sz="1600" b="1" dirty="0" err="1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Arial" panose="020B0604020202020204" pitchFamily="34" charset="0"/>
              </a:rPr>
              <a:t>Consultante</a:t>
            </a:r>
            <a:endParaRPr lang="en-US" sz="1600" b="1" dirty="0" smtClean="0">
              <a:solidFill>
                <a:schemeClr val="bg1"/>
              </a:solidFill>
              <a:latin typeface="Verdana" pitchFamily="34" charset="0"/>
              <a:ea typeface="Verdana" pitchFamily="34" charset="0"/>
              <a:cs typeface="Arial" panose="020B0604020202020204" pitchFamily="34" charset="0"/>
            </a:endParaRPr>
          </a:p>
          <a:p>
            <a:endParaRPr lang="en-US" sz="1600" b="1" dirty="0" smtClean="0">
              <a:solidFill>
                <a:schemeClr val="bg1"/>
              </a:solidFill>
              <a:latin typeface="Verdana" pitchFamily="34" charset="0"/>
              <a:ea typeface="Verdana" pitchFamily="34" charset="0"/>
              <a:cs typeface="Arial" panose="020B0604020202020204" pitchFamily="34" charset="0"/>
            </a:endParaRPr>
          </a:p>
          <a:p>
            <a:r>
              <a:rPr lang="es-ES" sz="1600" b="1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Arial" panose="020B0604020202020204" pitchFamily="34" charset="0"/>
              </a:rPr>
              <a:t>Dr. C. Ángela </a:t>
            </a:r>
            <a:r>
              <a:rPr lang="es-ES" sz="1600" b="1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Arial" panose="020B0604020202020204" pitchFamily="34" charset="0"/>
              </a:rPr>
              <a:t>S</a:t>
            </a:r>
            <a:r>
              <a:rPr lang="es-ES" sz="1600" b="1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Arial" panose="020B0604020202020204" pitchFamily="34" charset="0"/>
              </a:rPr>
              <a:t>arria Stuart</a:t>
            </a:r>
          </a:p>
          <a:p>
            <a:r>
              <a:rPr lang="es-ES" sz="1600" b="1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Arial" panose="020B0604020202020204" pitchFamily="34" charset="0"/>
              </a:rPr>
              <a:t>Profesor Titular, Consultante</a:t>
            </a:r>
            <a:endParaRPr lang="en-US" sz="1600" b="1" dirty="0">
              <a:solidFill>
                <a:schemeClr val="bg1"/>
              </a:solidFill>
              <a:latin typeface="Verdana" pitchFamily="34" charset="0"/>
              <a:ea typeface="Verdana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0518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42" name="Text Box 2"/>
          <p:cNvSpPr txBox="1">
            <a:spLocks noChangeArrowheads="1"/>
          </p:cNvSpPr>
          <p:nvPr/>
        </p:nvSpPr>
        <p:spPr bwMode="auto">
          <a:xfrm>
            <a:off x="1041786" y="1463380"/>
            <a:ext cx="10257367" cy="46166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>
            <a:spAutoFit/>
          </a:bodyPr>
          <a:lstStyle/>
          <a:p>
            <a:pPr algn="ctr"/>
            <a:r>
              <a:rPr lang="es-ES_tradnl" sz="2400" b="1" dirty="0" smtClean="0">
                <a:solidFill>
                  <a:srgbClr val="FF0000"/>
                </a:solidFill>
              </a:rPr>
              <a:t>CARACTERÍSTICAS DE LA UNIVERSIDAD EN SUS INICIOS</a:t>
            </a:r>
            <a:endParaRPr lang="es-ES_tradnl" sz="2400" b="1" dirty="0">
              <a:solidFill>
                <a:srgbClr val="FF0000"/>
              </a:solidFill>
            </a:endParaRPr>
          </a:p>
        </p:txBody>
      </p:sp>
      <p:sp>
        <p:nvSpPr>
          <p:cNvPr id="266243" name="Line 3"/>
          <p:cNvSpPr>
            <a:spLocks noChangeShapeType="1"/>
          </p:cNvSpPr>
          <p:nvPr/>
        </p:nvSpPr>
        <p:spPr bwMode="auto">
          <a:xfrm flipH="1">
            <a:off x="1695451" y="2068512"/>
            <a:ext cx="1625600" cy="9906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66244" name="Line 4"/>
          <p:cNvSpPr>
            <a:spLocks noChangeShapeType="1"/>
          </p:cNvSpPr>
          <p:nvPr/>
        </p:nvSpPr>
        <p:spPr bwMode="auto">
          <a:xfrm>
            <a:off x="7869381" y="2068512"/>
            <a:ext cx="1935787" cy="9906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66245" name="Text Box 5"/>
          <p:cNvSpPr txBox="1">
            <a:spLocks noChangeArrowheads="1"/>
          </p:cNvSpPr>
          <p:nvPr/>
        </p:nvSpPr>
        <p:spPr bwMode="auto">
          <a:xfrm>
            <a:off x="492799" y="3059113"/>
            <a:ext cx="45720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s-ES_tradnl" sz="2000" b="1" dirty="0">
                <a:solidFill>
                  <a:srgbClr val="00CCFF"/>
                </a:solidFill>
                <a:effectLst/>
              </a:rPr>
              <a:t>ESTUDIANTES COMO CENTRO EJECUTOR</a:t>
            </a:r>
            <a:endParaRPr lang="es-ES_tradnl" sz="2000" b="1" dirty="0">
              <a:solidFill>
                <a:schemeClr val="tx2"/>
              </a:solidFill>
              <a:effectLst/>
            </a:endParaRPr>
          </a:p>
        </p:txBody>
      </p:sp>
      <p:sp>
        <p:nvSpPr>
          <p:cNvPr id="266246" name="Text Box 6"/>
          <p:cNvSpPr txBox="1">
            <a:spLocks noChangeArrowheads="1"/>
          </p:cNvSpPr>
          <p:nvPr/>
        </p:nvSpPr>
        <p:spPr bwMode="auto">
          <a:xfrm>
            <a:off x="7632702" y="3059115"/>
            <a:ext cx="4085167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s-ES_tradnl" sz="2000" b="1" dirty="0">
                <a:solidFill>
                  <a:srgbClr val="00CCFF"/>
                </a:solidFill>
                <a:effectLst/>
              </a:rPr>
              <a:t>MAESTROS COMO CENTRO EJECUTOR</a:t>
            </a:r>
          </a:p>
        </p:txBody>
      </p:sp>
      <p:sp>
        <p:nvSpPr>
          <p:cNvPr id="266247" name="Text Box 7"/>
          <p:cNvSpPr txBox="1">
            <a:spLocks noChangeArrowheads="1"/>
          </p:cNvSpPr>
          <p:nvPr/>
        </p:nvSpPr>
        <p:spPr bwMode="auto">
          <a:xfrm>
            <a:off x="956733" y="4149728"/>
            <a:ext cx="259926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s-ES_tradnl" sz="2000" b="1" dirty="0">
                <a:effectLst/>
              </a:rPr>
              <a:t>BOLONIA</a:t>
            </a:r>
          </a:p>
        </p:txBody>
      </p:sp>
      <p:sp>
        <p:nvSpPr>
          <p:cNvPr id="266248" name="Text Box 8"/>
          <p:cNvSpPr txBox="1">
            <a:spLocks noChangeArrowheads="1"/>
          </p:cNvSpPr>
          <p:nvPr/>
        </p:nvSpPr>
        <p:spPr bwMode="auto">
          <a:xfrm>
            <a:off x="9163819" y="4065409"/>
            <a:ext cx="12827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s-ES_tradnl" sz="2000" b="1" dirty="0">
                <a:effectLst/>
              </a:rPr>
              <a:t>PARÌS</a:t>
            </a:r>
          </a:p>
        </p:txBody>
      </p:sp>
      <p:sp>
        <p:nvSpPr>
          <p:cNvPr id="266249" name="Line 9"/>
          <p:cNvSpPr>
            <a:spLocks noChangeShapeType="1"/>
          </p:cNvSpPr>
          <p:nvPr/>
        </p:nvSpPr>
        <p:spPr bwMode="auto">
          <a:xfrm>
            <a:off x="2310631" y="4761886"/>
            <a:ext cx="0" cy="914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66250" name="Line 10"/>
          <p:cNvSpPr>
            <a:spLocks noChangeShapeType="1"/>
          </p:cNvSpPr>
          <p:nvPr/>
        </p:nvSpPr>
        <p:spPr bwMode="auto">
          <a:xfrm>
            <a:off x="9805169" y="4791762"/>
            <a:ext cx="0" cy="100806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66251" name="Text Box 11"/>
          <p:cNvSpPr txBox="1">
            <a:spLocks noChangeArrowheads="1"/>
          </p:cNvSpPr>
          <p:nvPr/>
        </p:nvSpPr>
        <p:spPr bwMode="auto">
          <a:xfrm>
            <a:off x="527051" y="5799825"/>
            <a:ext cx="55880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s-ES_tradnl" b="1" dirty="0"/>
              <a:t>Influyó </a:t>
            </a:r>
            <a:r>
              <a:rPr lang="es-ES_tradnl" b="1" dirty="0" smtClean="0"/>
              <a:t>en la Universidad </a:t>
            </a:r>
            <a:r>
              <a:rPr lang="es-ES_tradnl" b="1" dirty="0"/>
              <a:t>de Salamanca</a:t>
            </a:r>
          </a:p>
          <a:p>
            <a:pPr algn="ctr"/>
            <a:r>
              <a:rPr lang="es-ES_tradnl" b="1" dirty="0"/>
              <a:t>y luego en Latinoamérica</a:t>
            </a:r>
            <a:endParaRPr lang="es-ES_tradnl" b="1" dirty="0">
              <a:solidFill>
                <a:schemeClr val="bg1"/>
              </a:solidFill>
            </a:endParaRPr>
          </a:p>
        </p:txBody>
      </p:sp>
      <p:sp>
        <p:nvSpPr>
          <p:cNvPr id="266252" name="Text Box 12"/>
          <p:cNvSpPr txBox="1">
            <a:spLocks noChangeArrowheads="1"/>
          </p:cNvSpPr>
          <p:nvPr/>
        </p:nvSpPr>
        <p:spPr bwMode="auto">
          <a:xfrm>
            <a:off x="8045452" y="5894388"/>
            <a:ext cx="187089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s-ES_tradnl" b="1" dirty="0"/>
              <a:t>Influyó en Europa</a:t>
            </a:r>
          </a:p>
        </p:txBody>
      </p:sp>
      <p:sp>
        <p:nvSpPr>
          <p:cNvPr id="266253" name="Oval 13"/>
          <p:cNvSpPr>
            <a:spLocks noChangeArrowheads="1"/>
          </p:cNvSpPr>
          <p:nvPr/>
        </p:nvSpPr>
        <p:spPr bwMode="auto">
          <a:xfrm>
            <a:off x="3708400" y="3695086"/>
            <a:ext cx="5181600" cy="2133600"/>
          </a:xfrm>
          <a:prstGeom prst="ellipse">
            <a:avLst/>
          </a:prstGeom>
          <a:solidFill>
            <a:schemeClr val="bg2">
              <a:lumMod val="75000"/>
            </a:schemeClr>
          </a:solidFill>
          <a:ln w="57150">
            <a:solidFill>
              <a:srgbClr val="669900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es-ES_tradnl" sz="2200" b="1" dirty="0">
                <a:solidFill>
                  <a:srgbClr val="CC0000"/>
                </a:solidFill>
              </a:rPr>
              <a:t>Énfasis en las humanidades, </a:t>
            </a:r>
          </a:p>
          <a:p>
            <a:pPr algn="ctr"/>
            <a:r>
              <a:rPr lang="es-ES_tradnl" sz="2200" b="1" dirty="0">
                <a:solidFill>
                  <a:srgbClr val="CC0000"/>
                </a:solidFill>
              </a:rPr>
              <a:t>religión, artes y ciencias</a:t>
            </a:r>
          </a:p>
        </p:txBody>
      </p:sp>
    </p:spTree>
    <p:extLst>
      <p:ext uri="{BB962C8B-B14F-4D97-AF65-F5344CB8AC3E}">
        <p14:creationId xmlns:p14="http://schemas.microsoft.com/office/powerpoint/2010/main" val="468383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164" name="Text Box 4"/>
          <p:cNvSpPr txBox="1">
            <a:spLocks noChangeArrowheads="1"/>
          </p:cNvSpPr>
          <p:nvPr/>
        </p:nvSpPr>
        <p:spPr bwMode="auto">
          <a:xfrm>
            <a:off x="711200" y="1337482"/>
            <a:ext cx="10566400" cy="52322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CC0000"/>
            </a:extrusionClr>
          </a:sp3d>
        </p:spPr>
        <p:txBody>
          <a:bodyPr>
            <a:spAutoFit/>
            <a:flatTx/>
          </a:bodyPr>
          <a:lstStyle/>
          <a:p>
            <a:pPr algn="ctr">
              <a:spcBef>
                <a:spcPct val="50000"/>
              </a:spcBef>
            </a:pPr>
            <a:r>
              <a:rPr lang="es-MX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                   </a:t>
            </a:r>
            <a:r>
              <a:rPr lang="es-MX" sz="2800" b="1" dirty="0">
                <a:solidFill>
                  <a:srgbClr val="FF0000"/>
                </a:solidFill>
              </a:rPr>
              <a:t>UNIVERSIDAD COLONIAL</a:t>
            </a:r>
            <a:endParaRPr lang="es-ES" sz="2800" b="1" dirty="0">
              <a:solidFill>
                <a:srgbClr val="FF0000"/>
              </a:solidFill>
            </a:endParaRPr>
          </a:p>
        </p:txBody>
      </p:sp>
      <p:sp>
        <p:nvSpPr>
          <p:cNvPr id="220165" name="Text Box 5"/>
          <p:cNvSpPr txBox="1">
            <a:spLocks noChangeArrowheads="1"/>
          </p:cNvSpPr>
          <p:nvPr/>
        </p:nvSpPr>
        <p:spPr bwMode="auto">
          <a:xfrm>
            <a:off x="2789383" y="2211987"/>
            <a:ext cx="6705600" cy="52322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scene3d>
            <a:camera prst="legacyPerspectiveBottom"/>
            <a:lightRig rig="legacyFlat3" dir="t"/>
          </a:scene3d>
          <a:sp3d extrusionH="121893000" prstMaterial="legacyMatte">
            <a:bevelT w="13500" h="13500" prst="angle"/>
            <a:bevelB w="13500" h="13500" prst="angle"/>
            <a:extrusionClr>
              <a:schemeClr val="accent1"/>
            </a:extrusionClr>
          </a:sp3d>
          <a:extLst>
            <a:ext uri="{91240B29-F687-4F45-9708-019B960494DF}">
              <a14:hiddenLine xmlns:a14="http://schemas.microsoft.com/office/drawing/2010/main" w="12700">
                <a:noFill/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  <a:flatTx/>
          </a:bodyPr>
          <a:lstStyle/>
          <a:p>
            <a:pPr algn="ctr">
              <a:spcBef>
                <a:spcPct val="50000"/>
              </a:spcBef>
            </a:pPr>
            <a:r>
              <a:rPr lang="es-MX" sz="2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      </a:t>
            </a:r>
            <a:r>
              <a:rPr lang="es-MX" sz="2800" b="1" dirty="0">
                <a:solidFill>
                  <a:schemeClr val="bg1"/>
                </a:solidFill>
              </a:rPr>
              <a:t>Primeras Universidades</a:t>
            </a:r>
            <a:endParaRPr lang="es-ES" sz="2800" b="1" dirty="0">
              <a:solidFill>
                <a:schemeClr val="bg1"/>
              </a:solidFill>
            </a:endParaRPr>
          </a:p>
        </p:txBody>
      </p:sp>
      <p:sp>
        <p:nvSpPr>
          <p:cNvPr id="220166" name="Text Box 6"/>
          <p:cNvSpPr txBox="1">
            <a:spLocks noChangeArrowheads="1"/>
          </p:cNvSpPr>
          <p:nvPr/>
        </p:nvSpPr>
        <p:spPr bwMode="auto">
          <a:xfrm>
            <a:off x="905163" y="4038603"/>
            <a:ext cx="10778836" cy="2677656"/>
          </a:xfrm>
          <a:prstGeom prst="rect">
            <a:avLst/>
          </a:prstGeom>
          <a:noFill/>
          <a:ln w="57150">
            <a:solidFill>
              <a:srgbClr val="CC0000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s-MX" sz="2400" b="1" dirty="0">
                <a:solidFill>
                  <a:schemeClr val="tx2"/>
                </a:solidFill>
              </a:rPr>
              <a:t>Santo Domingo (1538)                 </a:t>
            </a:r>
            <a:r>
              <a:rPr lang="es-MX" sz="2400" b="1" dirty="0" smtClean="0">
                <a:solidFill>
                  <a:schemeClr val="tx2"/>
                </a:solidFill>
              </a:rPr>
              <a:t>                               Charcas </a:t>
            </a:r>
            <a:r>
              <a:rPr lang="es-MX" sz="2400" b="1" dirty="0">
                <a:solidFill>
                  <a:schemeClr val="tx2"/>
                </a:solidFill>
              </a:rPr>
              <a:t>(1624)</a:t>
            </a:r>
          </a:p>
          <a:p>
            <a:pPr>
              <a:spcBef>
                <a:spcPct val="50000"/>
              </a:spcBef>
            </a:pPr>
            <a:r>
              <a:rPr lang="es-MX" sz="2400" b="1" dirty="0">
                <a:solidFill>
                  <a:schemeClr val="tx2"/>
                </a:solidFill>
              </a:rPr>
              <a:t>San Marcos de Lima (1551)         </a:t>
            </a:r>
            <a:r>
              <a:rPr lang="es-MX" sz="2400" b="1" dirty="0" smtClean="0">
                <a:solidFill>
                  <a:schemeClr val="tx2"/>
                </a:solidFill>
              </a:rPr>
              <a:t>                               Harvard </a:t>
            </a:r>
            <a:r>
              <a:rPr lang="es-MX" sz="2400" b="1" dirty="0">
                <a:solidFill>
                  <a:schemeClr val="tx2"/>
                </a:solidFill>
              </a:rPr>
              <a:t>(1636) </a:t>
            </a:r>
          </a:p>
          <a:p>
            <a:pPr>
              <a:spcBef>
                <a:spcPct val="50000"/>
              </a:spcBef>
            </a:pPr>
            <a:r>
              <a:rPr lang="es-MX" sz="2400" b="1" dirty="0">
                <a:solidFill>
                  <a:schemeClr val="tx2"/>
                </a:solidFill>
              </a:rPr>
              <a:t>México (1551)                              </a:t>
            </a:r>
            <a:r>
              <a:rPr lang="es-MX" sz="2400" b="1" dirty="0" smtClean="0">
                <a:solidFill>
                  <a:schemeClr val="tx2"/>
                </a:solidFill>
              </a:rPr>
              <a:t>                                 </a:t>
            </a:r>
            <a:r>
              <a:rPr lang="es-MX" sz="2400" b="1" dirty="0">
                <a:solidFill>
                  <a:schemeClr val="tx2"/>
                </a:solidFill>
              </a:rPr>
              <a:t>Yale (1701)</a:t>
            </a:r>
          </a:p>
          <a:p>
            <a:pPr>
              <a:spcBef>
                <a:spcPct val="50000"/>
              </a:spcBef>
            </a:pPr>
            <a:r>
              <a:rPr lang="es-MX" sz="2400" b="1" dirty="0">
                <a:solidFill>
                  <a:schemeClr val="tx2"/>
                </a:solidFill>
              </a:rPr>
              <a:t>Córdoba (</a:t>
            </a:r>
            <a:r>
              <a:rPr lang="es-MX" sz="2400" b="1" dirty="0" smtClean="0">
                <a:solidFill>
                  <a:schemeClr val="tx2"/>
                </a:solidFill>
              </a:rPr>
              <a:t>1621                                                              Caracas </a:t>
            </a:r>
            <a:r>
              <a:rPr lang="es-MX" sz="2400" b="1" dirty="0">
                <a:solidFill>
                  <a:schemeClr val="tx2"/>
                </a:solidFill>
              </a:rPr>
              <a:t>(1721)</a:t>
            </a:r>
          </a:p>
          <a:p>
            <a:pPr>
              <a:spcBef>
                <a:spcPct val="50000"/>
              </a:spcBef>
            </a:pPr>
            <a:r>
              <a:rPr lang="es-MX" sz="2400" b="1" dirty="0" err="1">
                <a:solidFill>
                  <a:schemeClr val="tx2"/>
                </a:solidFill>
              </a:rPr>
              <a:t>Javierana</a:t>
            </a:r>
            <a:r>
              <a:rPr lang="es-MX" sz="2400" b="1" dirty="0">
                <a:solidFill>
                  <a:schemeClr val="tx2"/>
                </a:solidFill>
              </a:rPr>
              <a:t> de Bogotá (1622)       </a:t>
            </a:r>
            <a:r>
              <a:rPr lang="es-MX" sz="2400" b="1" dirty="0" smtClean="0">
                <a:solidFill>
                  <a:schemeClr val="tx2"/>
                </a:solidFill>
              </a:rPr>
              <a:t>                                 </a:t>
            </a:r>
            <a:r>
              <a:rPr lang="es-MX" sz="2400" b="1" dirty="0">
                <a:solidFill>
                  <a:schemeClr val="tx2"/>
                </a:solidFill>
              </a:rPr>
              <a:t>La Habana (1728)</a:t>
            </a:r>
            <a:endParaRPr lang="es-ES" sz="24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475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050" name="Text Box 2"/>
          <p:cNvSpPr txBox="1">
            <a:spLocks noChangeArrowheads="1"/>
          </p:cNvSpPr>
          <p:nvPr/>
        </p:nvSpPr>
        <p:spPr bwMode="auto">
          <a:xfrm>
            <a:off x="624418" y="2362200"/>
            <a:ext cx="11349567" cy="3046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CC0000"/>
              </a:buClr>
              <a:buSzPct val="150000"/>
              <a:buFont typeface="Wingdings" pitchFamily="2" charset="2"/>
              <a:buChar char="§"/>
            </a:pPr>
            <a:r>
              <a:rPr lang="es-ES" dirty="0">
                <a:effectLst>
                  <a:outerShdw blurRad="38100" dist="38100" dir="2700000" algn="tl">
                    <a:srgbClr val="000000"/>
                  </a:outerShdw>
                </a:effectLst>
                <a:cs typeface="Times New Roman" pitchFamily="18" charset="0"/>
              </a:rPr>
              <a:t> </a:t>
            </a:r>
            <a:r>
              <a:rPr lang="es-ES" sz="2400" b="1" dirty="0">
                <a:solidFill>
                  <a:schemeClr val="tx2"/>
                </a:solidFill>
                <a:cs typeface="Times New Roman" pitchFamily="18" charset="0"/>
              </a:rPr>
              <a:t>Institución de funcionamiento a menudo </a:t>
            </a:r>
            <a:r>
              <a:rPr lang="es-ES" sz="2400" b="1" dirty="0" smtClean="0">
                <a:solidFill>
                  <a:schemeClr val="tx2"/>
                </a:solidFill>
                <a:cs typeface="Times New Roman" pitchFamily="18" charset="0"/>
              </a:rPr>
              <a:t>inestable.</a:t>
            </a:r>
            <a:endParaRPr lang="es-ES" sz="2400" b="1" dirty="0">
              <a:solidFill>
                <a:schemeClr val="tx2"/>
              </a:solidFill>
              <a:cs typeface="Times New Roman" pitchFamily="18" charset="0"/>
            </a:endParaRPr>
          </a:p>
          <a:p>
            <a:pPr>
              <a:spcBef>
                <a:spcPct val="50000"/>
              </a:spcBef>
              <a:buClr>
                <a:srgbClr val="CC0000"/>
              </a:buClr>
              <a:buSzPct val="150000"/>
              <a:buFont typeface="Wingdings" pitchFamily="2" charset="2"/>
              <a:buChar char="§"/>
            </a:pPr>
            <a:r>
              <a:rPr lang="es-ES" sz="2400" b="1" dirty="0">
                <a:solidFill>
                  <a:schemeClr val="tx2"/>
                </a:solidFill>
                <a:cs typeface="Times New Roman" pitchFamily="18" charset="0"/>
              </a:rPr>
              <a:t>Muy escasa actividad </a:t>
            </a:r>
            <a:r>
              <a:rPr lang="es-ES" sz="2400" b="1" dirty="0" smtClean="0">
                <a:solidFill>
                  <a:schemeClr val="tx2"/>
                </a:solidFill>
                <a:cs typeface="Times New Roman" pitchFamily="18" charset="0"/>
              </a:rPr>
              <a:t>científica.</a:t>
            </a:r>
          </a:p>
          <a:p>
            <a:pPr>
              <a:spcBef>
                <a:spcPct val="50000"/>
              </a:spcBef>
              <a:buClr>
                <a:srgbClr val="CC0000"/>
              </a:buClr>
              <a:buSzPct val="150000"/>
              <a:buFont typeface="Wingdings" pitchFamily="2" charset="2"/>
              <a:buChar char="§"/>
            </a:pPr>
            <a:r>
              <a:rPr lang="es-ES" sz="2400" b="1" dirty="0" smtClean="0">
                <a:solidFill>
                  <a:schemeClr val="tx2"/>
                </a:solidFill>
                <a:cs typeface="Times New Roman" pitchFamily="18" charset="0"/>
              </a:rPr>
              <a:t>Presencia de pocos alumnos.</a:t>
            </a:r>
          </a:p>
          <a:p>
            <a:pPr>
              <a:spcBef>
                <a:spcPct val="50000"/>
              </a:spcBef>
              <a:buClr>
                <a:srgbClr val="CC0000"/>
              </a:buClr>
              <a:buSzPct val="150000"/>
              <a:buFont typeface="Wingdings" pitchFamily="2" charset="2"/>
              <a:buChar char="§"/>
            </a:pPr>
            <a:r>
              <a:rPr lang="es-ES" sz="2400" b="1" dirty="0" smtClean="0">
                <a:solidFill>
                  <a:schemeClr val="tx2"/>
                </a:solidFill>
                <a:cs typeface="Times New Roman" pitchFamily="18" charset="0"/>
              </a:rPr>
              <a:t>Jugó </a:t>
            </a:r>
            <a:r>
              <a:rPr lang="es-ES" sz="2400" b="1" dirty="0">
                <a:solidFill>
                  <a:schemeClr val="tx2"/>
                </a:solidFill>
                <a:cs typeface="Times New Roman" pitchFamily="18" charset="0"/>
              </a:rPr>
              <a:t>un papel crucial en las </a:t>
            </a:r>
            <a:r>
              <a:rPr lang="es-ES" sz="2400" b="1" dirty="0" smtClean="0">
                <a:solidFill>
                  <a:schemeClr val="tx2"/>
                </a:solidFill>
                <a:cs typeface="Times New Roman" pitchFamily="18" charset="0"/>
              </a:rPr>
              <a:t>luchas </a:t>
            </a:r>
            <a:r>
              <a:rPr lang="es-ES" sz="2400" b="1" dirty="0">
                <a:solidFill>
                  <a:schemeClr val="tx2"/>
                </a:solidFill>
                <a:cs typeface="Times New Roman" pitchFamily="18" charset="0"/>
              </a:rPr>
              <a:t>por la </a:t>
            </a:r>
            <a:r>
              <a:rPr lang="es-ES" sz="2400" b="1" dirty="0" smtClean="0">
                <a:solidFill>
                  <a:schemeClr val="tx2"/>
                </a:solidFill>
                <a:cs typeface="Times New Roman" pitchFamily="18" charset="0"/>
              </a:rPr>
              <a:t>hegemonía social</a:t>
            </a:r>
            <a:r>
              <a:rPr lang="es-ES" sz="2400" b="1" dirty="0">
                <a:solidFill>
                  <a:schemeClr val="tx2"/>
                </a:solidFill>
                <a:cs typeface="Times New Roman" pitchFamily="18" charset="0"/>
              </a:rPr>
              <a:t>, política y cultural.</a:t>
            </a:r>
          </a:p>
          <a:p>
            <a:pPr>
              <a:spcBef>
                <a:spcPct val="50000"/>
              </a:spcBef>
              <a:buClr>
                <a:srgbClr val="CC0000"/>
              </a:buClr>
              <a:buSzPct val="150000"/>
              <a:buFont typeface="Wingdings" pitchFamily="2" charset="2"/>
              <a:buChar char="§"/>
            </a:pPr>
            <a:r>
              <a:rPr lang="es-ES" sz="2400" b="1" dirty="0">
                <a:solidFill>
                  <a:schemeClr val="tx2"/>
                </a:solidFill>
                <a:cs typeface="Times New Roman" pitchFamily="18" charset="0"/>
              </a:rPr>
              <a:t>Se mantenía relativamente alejada del mundo de la producción y de la difusión de las técnicas</a:t>
            </a:r>
            <a:r>
              <a:rPr lang="es-ES" sz="2400" b="1" dirty="0" smtClean="0">
                <a:solidFill>
                  <a:schemeClr val="tx2"/>
                </a:solidFill>
                <a:cs typeface="Times New Roman" pitchFamily="18" charset="0"/>
              </a:rPr>
              <a:t>. </a:t>
            </a:r>
            <a:r>
              <a:rPr lang="es-ES" sz="2400" b="1" dirty="0">
                <a:solidFill>
                  <a:schemeClr val="tx2"/>
                </a:solidFill>
                <a:cs typeface="Times New Roman" pitchFamily="18" charset="0"/>
              </a:rPr>
              <a:t>(Brunner, 1990</a:t>
            </a:r>
            <a:r>
              <a:rPr lang="es-MX" sz="2400" b="1" dirty="0">
                <a:solidFill>
                  <a:schemeClr val="tx2"/>
                </a:solidFill>
                <a:cs typeface="Times New Roman" pitchFamily="18" charset="0"/>
              </a:rPr>
              <a:t>)</a:t>
            </a:r>
            <a:endParaRPr lang="es-ES" sz="2400" b="1" dirty="0">
              <a:solidFill>
                <a:schemeClr val="tx2"/>
              </a:solidFill>
              <a:cs typeface="Times New Roman" pitchFamily="18" charset="0"/>
            </a:endParaRPr>
          </a:p>
        </p:txBody>
      </p:sp>
      <p:sp>
        <p:nvSpPr>
          <p:cNvPr id="258051" name="Text Box 3"/>
          <p:cNvSpPr txBox="1">
            <a:spLocks noChangeArrowheads="1"/>
          </p:cNvSpPr>
          <p:nvPr/>
        </p:nvSpPr>
        <p:spPr bwMode="auto">
          <a:xfrm>
            <a:off x="624418" y="1350821"/>
            <a:ext cx="11349567" cy="461665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MX" sz="2400" b="1" dirty="0" smtClean="0">
                <a:solidFill>
                  <a:srgbClr val="FF0000"/>
                </a:solidFill>
              </a:rPr>
              <a:t>UNIVERSIDAD COLONIAL LATINOAMERICANA. CARACTERÍSTICAS </a:t>
            </a:r>
            <a:endParaRPr lang="es-ES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3675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066" name="Text Box 2"/>
          <p:cNvSpPr txBox="1">
            <a:spLocks noChangeArrowheads="1"/>
          </p:cNvSpPr>
          <p:nvPr/>
        </p:nvSpPr>
        <p:spPr bwMode="auto">
          <a:xfrm>
            <a:off x="923637" y="1323109"/>
            <a:ext cx="10769600" cy="353943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scene3d>
            <a:camera prst="legacyObliqueTopRight"/>
            <a:lightRig rig="legacyFlat1" dir="t"/>
          </a:scene3d>
          <a:sp3d extrusionH="430200" prstMaterial="legacyMatte">
            <a:bevelT w="13500" h="13500" prst="angle"/>
            <a:bevelB w="13500" h="13500" prst="angle"/>
            <a:extrusionClr>
              <a:srgbClr val="CC0000"/>
            </a:extrusionClr>
          </a:sp3d>
        </p:spPr>
        <p:txBody>
          <a:bodyPr>
            <a:spAutoFit/>
            <a:flatTx/>
          </a:bodyPr>
          <a:lstStyle/>
          <a:p>
            <a:r>
              <a:rPr lang="es-ES_tradnl" sz="24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“ la masa inculta es perezosa, y tímida en las cosas de la inteligencia, y quiere que la gobiernen bien, pero si el gobierno le lastima, se lo sacude y gobierna ella. ¿ Cómo han de salir de las u</a:t>
            </a:r>
            <a:r>
              <a:rPr lang="es-ES_tradnl" sz="24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niversidades </a:t>
            </a:r>
            <a:r>
              <a:rPr lang="es-ES_tradnl" sz="24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los gobernantes, si no hay </a:t>
            </a:r>
            <a:r>
              <a:rPr lang="es-ES_tradnl" sz="24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universidades </a:t>
            </a:r>
            <a:r>
              <a:rPr lang="es-ES_tradnl" sz="24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 América donde se enseñe lo rudimentario del arte del gobierno, que es el análisis de los elementos peculiares de los pueblos de </a:t>
            </a:r>
            <a:r>
              <a:rPr lang="es-ES_tradnl" sz="24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América? A </a:t>
            </a:r>
            <a:r>
              <a:rPr lang="es-ES_tradnl" sz="24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adivinar salen los jóvenes al mundo, con antiparas yanquis o francesas, y aspiran a dirigir un pueblo que no conocen”.</a:t>
            </a:r>
          </a:p>
          <a:p>
            <a:r>
              <a:rPr lang="es-ES_tradnl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                                         José Martí</a:t>
            </a:r>
          </a:p>
          <a:p>
            <a:r>
              <a:rPr lang="es-ES_tradnl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                                                                </a:t>
            </a:r>
          </a:p>
        </p:txBody>
      </p:sp>
    </p:spTree>
    <p:extLst>
      <p:ext uri="{BB962C8B-B14F-4D97-AF65-F5344CB8AC3E}">
        <p14:creationId xmlns:p14="http://schemas.microsoft.com/office/powerpoint/2010/main" val="3779601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434" name="Text Box 2"/>
          <p:cNvSpPr txBox="1">
            <a:spLocks noChangeArrowheads="1"/>
          </p:cNvSpPr>
          <p:nvPr/>
        </p:nvSpPr>
        <p:spPr bwMode="auto">
          <a:xfrm>
            <a:off x="581893" y="2262189"/>
            <a:ext cx="11443855" cy="28623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s-ES" sz="20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imes New Roman" pitchFamily="18" charset="0"/>
              </a:rPr>
              <a:t> </a:t>
            </a:r>
            <a:r>
              <a:rPr lang="es-ES" sz="2000" b="1" dirty="0" smtClean="0">
                <a:cs typeface="Times New Roman" pitchFamily="18" charset="0"/>
              </a:rPr>
              <a:t>"</a:t>
            </a:r>
            <a:r>
              <a:rPr lang="es-ES" sz="2000" b="1" dirty="0">
                <a:cs typeface="Times New Roman" pitchFamily="18" charset="0"/>
              </a:rPr>
              <a:t>El nacimiento de la Universidad" </a:t>
            </a:r>
            <a:r>
              <a:rPr lang="es-ES" sz="2000" b="1" dirty="0" smtClean="0">
                <a:cs typeface="Times New Roman" pitchFamily="18" charset="0"/>
              </a:rPr>
              <a:t>(siglo </a:t>
            </a:r>
            <a:r>
              <a:rPr lang="es-MX" sz="2000" b="1" dirty="0">
                <a:cs typeface="Times New Roman" pitchFamily="18" charset="0"/>
              </a:rPr>
              <a:t>XII</a:t>
            </a:r>
            <a:r>
              <a:rPr lang="es-ES" sz="2000" b="1" dirty="0">
                <a:cs typeface="Times New Roman" pitchFamily="18" charset="0"/>
              </a:rPr>
              <a:t> hasta comienzos del siglo </a:t>
            </a:r>
            <a:r>
              <a:rPr lang="es-ES" sz="2000" b="1" dirty="0" smtClean="0">
                <a:cs typeface="Times New Roman" pitchFamily="18" charset="0"/>
              </a:rPr>
              <a:t>XVI).</a:t>
            </a:r>
            <a:endParaRPr lang="es-ES" sz="2000" b="1" dirty="0">
              <a:cs typeface="Times New Roman" pitchFamily="18" charset="0"/>
            </a:endParaRPr>
          </a:p>
          <a:p>
            <a:pPr algn="just">
              <a:spcBef>
                <a:spcPct val="50000"/>
              </a:spcBef>
            </a:pPr>
            <a:r>
              <a:rPr lang="es-ES" sz="2000" b="1" dirty="0">
                <a:cs typeface="Times New Roman" pitchFamily="18" charset="0"/>
              </a:rPr>
              <a:t> "El periodo de decadencia": </a:t>
            </a:r>
            <a:r>
              <a:rPr lang="es-ES" sz="2000" b="1" dirty="0" smtClean="0">
                <a:cs typeface="Times New Roman" pitchFamily="18" charset="0"/>
              </a:rPr>
              <a:t>institucionalización </a:t>
            </a:r>
            <a:r>
              <a:rPr lang="es-ES" sz="2000" b="1" dirty="0">
                <a:cs typeface="Times New Roman" pitchFamily="18" charset="0"/>
              </a:rPr>
              <a:t>de la ciencia </a:t>
            </a:r>
            <a:r>
              <a:rPr lang="es-ES" sz="2000" b="1" dirty="0" smtClean="0">
                <a:cs typeface="Times New Roman" pitchFamily="18" charset="0"/>
              </a:rPr>
              <a:t>fuera </a:t>
            </a:r>
            <a:r>
              <a:rPr lang="es-ES" sz="2000" b="1" dirty="0">
                <a:cs typeface="Times New Roman" pitchFamily="18" charset="0"/>
              </a:rPr>
              <a:t>de las universidades</a:t>
            </a:r>
            <a:r>
              <a:rPr lang="es-MX" sz="2000" b="1" dirty="0">
                <a:cs typeface="Times New Roman" pitchFamily="18" charset="0"/>
              </a:rPr>
              <a:t> </a:t>
            </a:r>
            <a:r>
              <a:rPr lang="es-ES" sz="2000" b="1" dirty="0">
                <a:cs typeface="Times New Roman" pitchFamily="18" charset="0"/>
              </a:rPr>
              <a:t>(segunda mitad del siglo XVI y fines del </a:t>
            </a:r>
            <a:r>
              <a:rPr lang="es-ES" sz="2000" b="1" dirty="0" smtClean="0">
                <a:cs typeface="Times New Roman" pitchFamily="18" charset="0"/>
              </a:rPr>
              <a:t>XVIII).</a:t>
            </a:r>
            <a:endParaRPr lang="es-ES" sz="2000" b="1" dirty="0">
              <a:cs typeface="Times New Roman" pitchFamily="18" charset="0"/>
            </a:endParaRPr>
          </a:p>
          <a:p>
            <a:pPr algn="just">
              <a:spcBef>
                <a:spcPct val="50000"/>
              </a:spcBef>
            </a:pPr>
            <a:r>
              <a:rPr lang="es-ES" sz="2000" b="1" dirty="0">
                <a:cs typeface="Times New Roman" pitchFamily="18" charset="0"/>
              </a:rPr>
              <a:t>"La recuperación y la transformación </a:t>
            </a:r>
            <a:r>
              <a:rPr lang="es-ES" sz="2000" b="1" dirty="0" smtClean="0">
                <a:cs typeface="Times New Roman" pitchFamily="18" charset="0"/>
              </a:rPr>
              <a:t>alemana”: la ciencia institucionalizada dentro de la universidades (desde </a:t>
            </a:r>
            <a:r>
              <a:rPr lang="es-ES" sz="2000" b="1" dirty="0">
                <a:cs typeface="Times New Roman" pitchFamily="18" charset="0"/>
              </a:rPr>
              <a:t>comienzo del siglo XIX hasta la Segunda Guerra </a:t>
            </a:r>
            <a:r>
              <a:rPr lang="es-ES" sz="2000" b="1" dirty="0" smtClean="0">
                <a:cs typeface="Times New Roman" pitchFamily="18" charset="0"/>
              </a:rPr>
              <a:t>Mundial).</a:t>
            </a:r>
            <a:endParaRPr lang="es-ES" sz="2000" b="1" dirty="0">
              <a:cs typeface="Times New Roman" pitchFamily="18" charset="0"/>
            </a:endParaRPr>
          </a:p>
          <a:p>
            <a:pPr algn="just">
              <a:spcBef>
                <a:spcPct val="50000"/>
              </a:spcBef>
            </a:pPr>
            <a:r>
              <a:rPr lang="es-ES" sz="2000" b="1" dirty="0">
                <a:cs typeface="Times New Roman" pitchFamily="18" charset="0"/>
              </a:rPr>
              <a:t>"La expansión y </a:t>
            </a:r>
            <a:r>
              <a:rPr lang="es-ES" sz="2000" b="1" dirty="0" smtClean="0">
                <a:cs typeface="Times New Roman" pitchFamily="18" charset="0"/>
              </a:rPr>
              <a:t>diversificación” (desde </a:t>
            </a:r>
            <a:r>
              <a:rPr lang="es-ES" sz="2000" b="1" dirty="0">
                <a:cs typeface="Times New Roman" pitchFamily="18" charset="0"/>
              </a:rPr>
              <a:t>1945 hasta fines de los </a:t>
            </a:r>
            <a:r>
              <a:rPr lang="es-ES" sz="2000" b="1" dirty="0" smtClean="0">
                <a:cs typeface="Times New Roman" pitchFamily="18" charset="0"/>
              </a:rPr>
              <a:t>70</a:t>
            </a:r>
            <a:r>
              <a:rPr lang="es-MX" sz="2000" b="1" dirty="0" smtClean="0">
                <a:cs typeface="Times New Roman" pitchFamily="18" charset="0"/>
              </a:rPr>
              <a:t>).</a:t>
            </a:r>
            <a:endParaRPr lang="es-ES" sz="2000" b="1" dirty="0">
              <a:cs typeface="Times New Roman" pitchFamily="18" charset="0"/>
            </a:endParaRPr>
          </a:p>
          <a:p>
            <a:pPr algn="just">
              <a:spcBef>
                <a:spcPct val="50000"/>
              </a:spcBef>
            </a:pPr>
            <a:r>
              <a:rPr lang="es-ES" sz="2000" b="1" dirty="0">
                <a:cs typeface="Times New Roman" pitchFamily="18" charset="0"/>
              </a:rPr>
              <a:t>"La reconfiguración </a:t>
            </a:r>
            <a:r>
              <a:rPr lang="es-ES" sz="2000" b="1" dirty="0" smtClean="0">
                <a:cs typeface="Times New Roman" pitchFamily="18" charset="0"/>
              </a:rPr>
              <a:t>institucional”: PERTINENCIA, CALIDAD, ciencia y enseñanza. </a:t>
            </a:r>
            <a:endParaRPr lang="es-ES" sz="2000" b="1" dirty="0"/>
          </a:p>
        </p:txBody>
      </p:sp>
      <p:sp>
        <p:nvSpPr>
          <p:cNvPr id="402435" name="Text Box 3"/>
          <p:cNvSpPr txBox="1">
            <a:spLocks noChangeArrowheads="1"/>
          </p:cNvSpPr>
          <p:nvPr/>
        </p:nvSpPr>
        <p:spPr bwMode="auto">
          <a:xfrm>
            <a:off x="581891" y="1228511"/>
            <a:ext cx="10871200" cy="46166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CC0000"/>
            </a:extrusionClr>
          </a:sp3d>
        </p:spPr>
        <p:txBody>
          <a:bodyPr>
            <a:spAutoFit/>
            <a:flatTx/>
          </a:bodyPr>
          <a:lstStyle/>
          <a:p>
            <a:pPr algn="ctr">
              <a:spcBef>
                <a:spcPct val="50000"/>
              </a:spcBef>
            </a:pPr>
            <a:r>
              <a:rPr lang="es-ES" sz="2400" b="1" dirty="0">
                <a:solidFill>
                  <a:srgbClr val="FF0000"/>
                </a:solidFill>
                <a:cs typeface="Times New Roman" pitchFamily="18" charset="0"/>
              </a:rPr>
              <a:t>Fases en la evolución histórica de las Universidades </a:t>
            </a:r>
            <a:r>
              <a:rPr lang="es-ES" sz="2400" b="1" dirty="0" smtClean="0">
                <a:solidFill>
                  <a:srgbClr val="FF0000"/>
                </a:solidFill>
                <a:cs typeface="Times New Roman" pitchFamily="18" charset="0"/>
              </a:rPr>
              <a:t>Europeas</a:t>
            </a:r>
            <a:endParaRPr lang="es-ES" sz="3200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1870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434" name="Rectangle 2"/>
          <p:cNvSpPr>
            <a:spLocks noGrp="1" noChangeArrowheads="1"/>
          </p:cNvSpPr>
          <p:nvPr>
            <p:ph type="title"/>
          </p:nvPr>
        </p:nvSpPr>
        <p:spPr>
          <a:xfrm>
            <a:off x="1625597" y="684727"/>
            <a:ext cx="8128000" cy="735340"/>
          </a:xfrm>
          <a:solidFill>
            <a:schemeClr val="bg2"/>
          </a:solidFill>
        </p:spPr>
        <p:txBody>
          <a:bodyPr>
            <a:normAutofit/>
          </a:bodyPr>
          <a:lstStyle/>
          <a:p>
            <a:pPr algn="ctr"/>
            <a:r>
              <a:rPr lang="es-MX" sz="2400" b="1" dirty="0" smtClean="0">
                <a:solidFill>
                  <a:srgbClr val="FF0000"/>
                </a:solidFill>
              </a:rPr>
              <a:t>UNIVERSIDAD ESTADOUNIDENSE</a:t>
            </a:r>
            <a:endParaRPr lang="es-ES" sz="2400" b="1" dirty="0">
              <a:solidFill>
                <a:srgbClr val="FF0000"/>
              </a:solidFill>
            </a:endParaRPr>
          </a:p>
        </p:txBody>
      </p:sp>
      <p:sp>
        <p:nvSpPr>
          <p:cNvPr id="274435" name="Text Box 3"/>
          <p:cNvSpPr txBox="1">
            <a:spLocks noChangeArrowheads="1"/>
          </p:cNvSpPr>
          <p:nvPr/>
        </p:nvSpPr>
        <p:spPr bwMode="auto">
          <a:xfrm>
            <a:off x="494434" y="1877755"/>
            <a:ext cx="10796732" cy="3046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s-MX" sz="2400" b="1" dirty="0" smtClean="0">
                <a:solidFill>
                  <a:srgbClr val="0070C0"/>
                </a:solidFill>
              </a:rPr>
              <a:t>Integración:</a:t>
            </a:r>
          </a:p>
          <a:p>
            <a:pPr algn="just">
              <a:spcBef>
                <a:spcPct val="50000"/>
              </a:spcBef>
            </a:pPr>
            <a:endParaRPr lang="es-MX" sz="2400" b="1" dirty="0" smtClean="0">
              <a:solidFill>
                <a:srgbClr val="0070C0"/>
              </a:solidFill>
            </a:endParaRPr>
          </a:p>
          <a:p>
            <a:pPr algn="just">
              <a:spcBef>
                <a:spcPct val="50000"/>
              </a:spcBef>
            </a:pPr>
            <a:r>
              <a:rPr lang="es-MX" sz="2400" b="1" dirty="0" smtClean="0">
                <a:solidFill>
                  <a:srgbClr val="0070C0"/>
                </a:solidFill>
              </a:rPr>
              <a:t>investigación- docencia- </a:t>
            </a:r>
            <a:r>
              <a:rPr lang="es-MX" sz="2400" b="1" dirty="0">
                <a:solidFill>
                  <a:srgbClr val="0070C0"/>
                </a:solidFill>
              </a:rPr>
              <a:t>estudio avanzado </a:t>
            </a:r>
            <a:endParaRPr lang="es-MX" sz="2400" b="1" dirty="0" smtClean="0">
              <a:solidFill>
                <a:srgbClr val="0070C0"/>
              </a:solidFill>
            </a:endParaRPr>
          </a:p>
          <a:p>
            <a:pPr algn="just">
              <a:spcBef>
                <a:spcPct val="50000"/>
              </a:spcBef>
            </a:pPr>
            <a:endParaRPr lang="es-MX" sz="2400" b="1" dirty="0" smtClean="0">
              <a:solidFill>
                <a:srgbClr val="0070C0"/>
              </a:solidFill>
            </a:endParaRPr>
          </a:p>
          <a:p>
            <a:pPr algn="just">
              <a:spcBef>
                <a:spcPct val="50000"/>
              </a:spcBef>
            </a:pPr>
            <a:r>
              <a:rPr lang="es-MX" sz="2400" b="1" dirty="0" smtClean="0">
                <a:solidFill>
                  <a:srgbClr val="0070C0"/>
                </a:solidFill>
              </a:rPr>
              <a:t>a </a:t>
            </a:r>
            <a:r>
              <a:rPr lang="es-MX" sz="2400" b="1" dirty="0">
                <a:solidFill>
                  <a:srgbClr val="0070C0"/>
                </a:solidFill>
              </a:rPr>
              <a:t>través de la </a:t>
            </a:r>
            <a:r>
              <a:rPr lang="es-MX" sz="2400" b="1" dirty="0"/>
              <a:t>estructura departamental</a:t>
            </a:r>
            <a:r>
              <a:rPr lang="es-MX" sz="2400" b="1" dirty="0">
                <a:solidFill>
                  <a:srgbClr val="0070C0"/>
                </a:solidFill>
              </a:rPr>
              <a:t> y con acceso competitivo a </a:t>
            </a:r>
            <a:r>
              <a:rPr lang="es-MX" sz="2400" b="1" dirty="0"/>
              <a:t>fuentes de financiamiento </a:t>
            </a:r>
            <a:r>
              <a:rPr lang="es-MX" sz="2400" b="1" dirty="0" smtClean="0"/>
              <a:t>externo</a:t>
            </a:r>
            <a:endParaRPr lang="es-ES" sz="3200" b="1" dirty="0">
              <a:solidFill>
                <a:srgbClr val="0070C0"/>
              </a:solidFill>
            </a:endParaRPr>
          </a:p>
        </p:txBody>
      </p:sp>
      <p:sp>
        <p:nvSpPr>
          <p:cNvPr id="7" name="AutoShape 4"/>
          <p:cNvSpPr>
            <a:spLocks noChangeArrowheads="1"/>
          </p:cNvSpPr>
          <p:nvPr/>
        </p:nvSpPr>
        <p:spPr bwMode="auto">
          <a:xfrm>
            <a:off x="5486397" y="4943038"/>
            <a:ext cx="406400" cy="685800"/>
          </a:xfrm>
          <a:prstGeom prst="downArrow">
            <a:avLst>
              <a:gd name="adj1" fmla="val 50000"/>
              <a:gd name="adj2" fmla="val 56250"/>
            </a:avLst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3094180" y="5756564"/>
            <a:ext cx="55972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b="1" dirty="0" smtClean="0">
                <a:solidFill>
                  <a:srgbClr val="0070C0"/>
                </a:solidFill>
              </a:rPr>
              <a:t>DEPARTAMENTALIZACIÓN</a:t>
            </a:r>
            <a:endParaRPr lang="en-US" sz="28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3720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1021</TotalTime>
  <Words>1722</Words>
  <Application>Microsoft Office PowerPoint</Application>
  <PresentationFormat>Custom</PresentationFormat>
  <Paragraphs>278</Paragraphs>
  <Slides>34</Slides>
  <Notes>15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5" baseType="lpstr">
      <vt:lpstr>Tema de Office</vt:lpstr>
      <vt:lpstr>EDUCACIÓN SUPERIOR: RETOS Y TENDENCIAS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UNIVERSIDAD ESTADOUNIDENSE</vt:lpstr>
      <vt:lpstr>PowerPoint Presentation</vt:lpstr>
      <vt:lpstr>PowerPoint Presentation</vt:lpstr>
      <vt:lpstr>Cambios en la ES en la región desde la década del 50.  (Según CRESALC)</vt:lpstr>
      <vt:lpstr>Algunos de los ejes temáticos de Conferencias regionales y mundial de la Educación Superior (desde el año 1996 hasta 2009)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TENDENCIAS DE LA EDUCACIÓN SUPERIOR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ALGUNOS RETOS A LA EDUCACIÓN SUPERIOR CUBANA</vt:lpstr>
      <vt:lpstr>   Problemas actuales presentes en las Universidades a resolver para enfrentar con éxito los retos    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AQUÍ VA EL TÍTULO QUE SEA</dc:title>
  <dc:creator>CENED</dc:creator>
  <cp:lastModifiedBy>raul</cp:lastModifiedBy>
  <cp:revision>169</cp:revision>
  <dcterms:created xsi:type="dcterms:W3CDTF">2019-02-04T10:39:46Z</dcterms:created>
  <dcterms:modified xsi:type="dcterms:W3CDTF">2021-12-02T13:34:21Z</dcterms:modified>
</cp:coreProperties>
</file>