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73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74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CA57B-7F84-41B7-82B9-E988809DF5EB}" type="datetimeFigureOut">
              <a:rPr lang="es-CU" smtClean="0"/>
              <a:t>22/9/2025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0CB3F-8E2C-4078-B84F-820D0814E14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10718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5AE68-366F-4BF8-869C-CA0EC26C9B7E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25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5AE68-366F-4BF8-869C-CA0EC26C9B7E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10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0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06E6-63DC-45F3-AA88-E7870B05F7C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C701-6827-412D-BCD2-CF89F751DC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cf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17272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4 CuadroTexto"/>
          <p:cNvSpPr txBox="1">
            <a:spLocks noChangeArrowheads="1"/>
          </p:cNvSpPr>
          <p:nvPr/>
        </p:nvSpPr>
        <p:spPr bwMode="auto">
          <a:xfrm>
            <a:off x="496317" y="3047300"/>
            <a:ext cx="79560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u="sng" dirty="0">
                <a:solidFill>
                  <a:srgbClr val="FF0000"/>
                </a:solidFill>
                <a:latin typeface="Bodoni MT" panose="02070603080606020203" pitchFamily="18" charset="0"/>
                <a:cs typeface="Calibri" panose="020F0502020204030204" pitchFamily="34" charset="0"/>
              </a:rPr>
              <a:t>Estudio de Caso.</a:t>
            </a:r>
            <a:br>
              <a:rPr lang="es-ES" sz="3200" b="1" u="sng" dirty="0">
                <a:solidFill>
                  <a:srgbClr val="FF0000"/>
                </a:solidFill>
                <a:latin typeface="Bodoni MT" panose="02070603080606020203" pitchFamily="18" charset="0"/>
                <a:cs typeface="Calibri" panose="020F0502020204030204" pitchFamily="34" charset="0"/>
              </a:rPr>
            </a:br>
            <a:r>
              <a:rPr lang="es-ES" sz="3200" b="1" u="sng" dirty="0">
                <a:solidFill>
                  <a:srgbClr val="FF0000"/>
                </a:solidFill>
                <a:latin typeface="Bodoni MT" panose="02070603080606020203" pitchFamily="18" charset="0"/>
                <a:cs typeface="Calibri" panose="020F0502020204030204" pitchFamily="34" charset="0"/>
              </a:rPr>
              <a:t>Empresa Materiales de la Construcción Cienfuegos.</a:t>
            </a:r>
            <a:r>
              <a:rPr lang="es-MX" sz="3200" b="1" u="sng" dirty="0">
                <a:solidFill>
                  <a:srgbClr val="FF0000"/>
                </a:solidFill>
                <a:latin typeface="Bodoni MT" panose="02070603080606020203" pitchFamily="18" charset="0"/>
                <a:cs typeface="Calibri" panose="020F0502020204030204" pitchFamily="34" charset="0"/>
              </a:rPr>
              <a:t>. </a:t>
            </a:r>
            <a:endParaRPr lang="es-ES" sz="3200" b="1" u="sng" dirty="0">
              <a:solidFill>
                <a:srgbClr val="FF0000"/>
              </a:solidFill>
              <a:latin typeface="Bodoni MT" panose="02070603080606020203" pitchFamily="18" charset="0"/>
              <a:cs typeface="Calibri" panose="020F0502020204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8589146-8C36-426A-B082-8EDAFBD96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41474"/>
            <a:ext cx="8229600" cy="1869048"/>
          </a:xfrm>
        </p:spPr>
        <p:txBody>
          <a:bodyPr>
            <a:normAutofit fontScale="90000"/>
          </a:bodyPr>
          <a:lstStyle/>
          <a:p>
            <a:r>
              <a:rPr lang="es-ES_tradnl" sz="24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_tradnl" sz="2400" b="1" i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GENERACIÓN ELÉCTRICA CON SISTEMAS FOTOVOLTAICOS EN CUBIERTAS  CONECTADOS A LA RED NACIONAL</a:t>
            </a:r>
            <a:r>
              <a:rPr lang="es-ES_tradnl" sz="24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s-C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U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D370AF-C074-4215-A6D7-DC9AE4BD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346" y="5525119"/>
            <a:ext cx="6858000" cy="1655762"/>
          </a:xfrm>
        </p:spPr>
        <p:txBody>
          <a:bodyPr/>
          <a:lstStyle/>
          <a:p>
            <a:r>
              <a:rPr lang="es-US" sz="18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Facilitador: </a:t>
            </a:r>
            <a:r>
              <a:rPr lang="es-ES_tradnl" sz="18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Profesor Auxiliar </a:t>
            </a:r>
            <a:r>
              <a:rPr lang="es-ES_tradnl" sz="1800" b="1" smtClean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DrC</a:t>
            </a:r>
            <a:r>
              <a:rPr lang="es-ES_tradnl" sz="1800" b="1" dirty="0" smtClean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8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Ing. Reinier Jiménez Borges</a:t>
            </a:r>
            <a:endParaRPr lang="es-C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3063E-D270-40E5-9C6A-13CF0F97C0EB}" type="slidenum">
              <a:rPr lang="es-ES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4103" name="Picture 3" descr="Cnv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"/>
            <a:ext cx="17145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302A3-BC30-48D8-B07D-FF8F2367BDD8}"/>
              </a:ext>
            </a:extLst>
          </p:cNvPr>
          <p:cNvSpPr txBox="1"/>
          <p:nvPr/>
        </p:nvSpPr>
        <p:spPr>
          <a:xfrm>
            <a:off x="2759846" y="616833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Cienfuegos, </a:t>
            </a:r>
            <a:r>
              <a:rPr lang="es-ES" dirty="0" smtClean="0"/>
              <a:t>2025</a:t>
            </a:r>
            <a:endParaRPr lang="es-C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b="1" dirty="0"/>
              <a:t>Comprobación de la distancia real entre paneles.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785091" y="1542473"/>
                <a:ext cx="7730259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Con estos datos se procede a calcular la distancia entre filas  </a:t>
                </a:r>
                <a:endParaRPr lang="en-US" sz="2400" dirty="0"/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Dist</m:t>
                          </m:r>
                          <m:r>
                            <a:rPr lang="es-E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fila</m:t>
                          </m:r>
                          <m:r>
                            <a:rPr lang="es-ES" sz="280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Nf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s-ES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Npa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s-MX" sz="2400" dirty="0"/>
              </a:p>
              <a:p>
                <a:r>
                  <a:rPr lang="es-ES" sz="2400" dirty="0"/>
                  <a:t>Donde:</a:t>
                </a:r>
                <a:endParaRPr lang="en-US" sz="2400" dirty="0"/>
              </a:p>
              <a:p>
                <a:r>
                  <a:rPr lang="es-ES_tradnl" sz="2400" b="1" u="sng" dirty="0" err="1"/>
                  <a:t>Npa</a:t>
                </a:r>
                <a:r>
                  <a:rPr lang="es-ES_tradnl" sz="2400" dirty="0"/>
                  <a:t>: Número de pasillos a lo ancho: 5.</a:t>
                </a:r>
                <a:endParaRPr lang="en-US" sz="2400" dirty="0"/>
              </a:p>
              <a:p>
                <a:r>
                  <a:rPr lang="es-ES_tradnl" sz="2400" b="1" u="sng" dirty="0" err="1"/>
                  <a:t>Nf</a:t>
                </a:r>
                <a:r>
                  <a:rPr lang="es-ES_tradnl" sz="2400" b="1" u="sng" dirty="0"/>
                  <a:t>:</a:t>
                </a:r>
                <a:r>
                  <a:rPr lang="es-ES_tradnl" sz="2400" dirty="0"/>
                  <a:t> Número de filas: 6.</a:t>
                </a:r>
                <a:endParaRPr lang="en-US" sz="2400" dirty="0"/>
              </a:p>
              <a:p>
                <a:r>
                  <a:rPr lang="es-ES_tradnl" sz="2400" b="1" u="sng" dirty="0"/>
                  <a:t>a: </a:t>
                </a:r>
                <a:r>
                  <a:rPr lang="es-ES_tradnl" sz="2400" dirty="0"/>
                  <a:t>Distancia de la arista superior de un panel a la arista inferior del otro respecto a la horizontal normalizado: 0,5 m.</a:t>
                </a:r>
                <a:endParaRPr lang="en-US" sz="2400" dirty="0"/>
              </a:p>
              <a:p>
                <a:r>
                  <a:rPr lang="es-ES_tradnl" sz="2400" b="1" u="sng" dirty="0"/>
                  <a:t>b: </a:t>
                </a:r>
                <a:r>
                  <a:rPr lang="es-ES_tradnl" sz="2400" dirty="0"/>
                  <a:t>Distancia de la arista inferior del panel a la arista superior del mismo respecto a la horizontal: 1,53 m.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91" y="1542473"/>
                <a:ext cx="7730259" cy="4185761"/>
              </a:xfrm>
              <a:prstGeom prst="rect">
                <a:avLst/>
              </a:prstGeom>
              <a:blipFill>
                <a:blip r:embed="rId2"/>
                <a:stretch>
                  <a:fillRect l="-1262" t="-1164" r="-79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95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0947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Cálculo de la distancia entre columnas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720436" y="1385455"/>
                <a:ext cx="779491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</a:rPr>
                          <m:t>Dist</m:t>
                        </m:r>
                        <m:r>
                          <a:rPr lang="es-ES_tradnl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</a:rPr>
                          <m:t>columna</m:t>
                        </m:r>
                        <m:r>
                          <a:rPr lang="es-ES_tradnl" sz="280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a:rPr lang="es-ES_tradnl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s-ES_tradnl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</a:rPr>
                          <m:t>Npl</m:t>
                        </m:r>
                        <m:r>
                          <a:rPr lang="es-ES_tradnl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func>
                    <m:r>
                      <a:rPr lang="es-ES_tradnl" sz="280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es-ES_tradnl" sz="2800" dirty="0"/>
                  <a:t> </a:t>
                </a:r>
                <a:endParaRPr lang="en-US" sz="2800" dirty="0">
                  <a:effectLst/>
                </a:endParaRPr>
              </a:p>
              <a:p>
                <a:endParaRPr lang="es-ES_tradnl" sz="2800" dirty="0"/>
              </a:p>
              <a:p>
                <a:r>
                  <a:rPr lang="es-ES" sz="2800" dirty="0"/>
                  <a:t>Donde:</a:t>
                </a:r>
                <a:endParaRPr lang="en-US" sz="2800" dirty="0">
                  <a:effectLst/>
                </a:endParaRPr>
              </a:p>
              <a:p>
                <a:r>
                  <a:rPr lang="es-ES_tradnl" sz="2800" b="1" u="sng" dirty="0"/>
                  <a:t>L</a:t>
                </a:r>
                <a:r>
                  <a:rPr lang="es-ES_tradnl" sz="2800" dirty="0"/>
                  <a:t>: Largo del panel: 1,65 m.</a:t>
                </a:r>
                <a:endParaRPr lang="en-US" sz="2800" dirty="0">
                  <a:effectLst/>
                </a:endParaRPr>
              </a:p>
              <a:p>
                <a:r>
                  <a:rPr lang="es-ES_tradnl" sz="2800" b="1" u="sng" dirty="0"/>
                  <a:t>d</a:t>
                </a:r>
                <a:r>
                  <a:rPr lang="es-ES_tradnl" sz="2800" dirty="0"/>
                  <a:t>: Distancia entre paneles en la fila: 0,5 m.</a:t>
                </a:r>
                <a:endParaRPr lang="en-US" sz="2800" dirty="0">
                  <a:effectLst/>
                </a:endParaRPr>
              </a:p>
              <a:p>
                <a:r>
                  <a:rPr lang="es-ES_tradnl" sz="2800" b="1" u="sng" dirty="0" err="1"/>
                  <a:t>Npl</a:t>
                </a:r>
                <a:r>
                  <a:rPr lang="es-ES_tradnl" sz="2800" dirty="0"/>
                  <a:t>: Número de pasillos a lo largo: 7.</a:t>
                </a:r>
                <a:endParaRPr lang="en-US" sz="2800" dirty="0">
                  <a:effectLst/>
                </a:endParaRPr>
              </a:p>
              <a:p>
                <a:r>
                  <a:rPr lang="es-ES_tradnl" sz="2800" b="1" u="sng" dirty="0" err="1"/>
                  <a:t>Nc</a:t>
                </a:r>
                <a:r>
                  <a:rPr lang="es-ES_tradnl" sz="2800" dirty="0"/>
                  <a:t>: Número de columnas: 8.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" y="1385455"/>
                <a:ext cx="7794914" cy="3108543"/>
              </a:xfrm>
              <a:prstGeom prst="rect">
                <a:avLst/>
              </a:prstGeom>
              <a:blipFill>
                <a:blip r:embed="rId2"/>
                <a:stretch>
                  <a:fillRect l="-1564" b="-4706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05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/>
              <a:t>Resultados del cálculo de comprobación.</a:t>
            </a:r>
            <a:endParaRPr lang="en-US" sz="36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94163"/>
              </p:ext>
            </p:extLst>
          </p:nvPr>
        </p:nvGraphicFramePr>
        <p:xfrm>
          <a:off x="785091" y="1967346"/>
          <a:ext cx="7869381" cy="2890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473">
                  <a:extLst>
                    <a:ext uri="{9D8B030D-6E8A-4147-A177-3AD203B41FA5}">
                      <a16:colId xmlns:a16="http://schemas.microsoft.com/office/drawing/2014/main" val="3703675888"/>
                    </a:ext>
                  </a:extLst>
                </a:gridCol>
                <a:gridCol w="1366981">
                  <a:extLst>
                    <a:ext uri="{9D8B030D-6E8A-4147-A177-3AD203B41FA5}">
                      <a16:colId xmlns:a16="http://schemas.microsoft.com/office/drawing/2014/main" val="549813675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1175325011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1025120243"/>
                    </a:ext>
                  </a:extLst>
                </a:gridCol>
                <a:gridCol w="2318327">
                  <a:extLst>
                    <a:ext uri="{9D8B030D-6E8A-4147-A177-3AD203B41FA5}">
                      <a16:colId xmlns:a16="http://schemas.microsoft.com/office/drawing/2014/main" val="1217489350"/>
                    </a:ext>
                  </a:extLst>
                </a:gridCol>
              </a:tblGrid>
              <a:tr h="4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Áreas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Ancho (m)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Largo (m)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Dist/Filas</a:t>
                      </a:r>
                      <a:r>
                        <a:rPr lang="es-ES" sz="2800" baseline="-25000">
                          <a:effectLst/>
                        </a:rPr>
                        <a:t>real</a:t>
                      </a:r>
                      <a:r>
                        <a:rPr lang="es-ES" sz="2800">
                          <a:effectLst/>
                        </a:rPr>
                        <a:t> (m)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Dist/Colum</a:t>
                      </a:r>
                      <a:r>
                        <a:rPr lang="es-ES" sz="2800" baseline="-25000">
                          <a:effectLst/>
                        </a:rPr>
                        <a:t>real</a:t>
                      </a:r>
                      <a:r>
                        <a:rPr lang="es-ES" sz="2800">
                          <a:effectLst/>
                        </a:rPr>
                        <a:t> (m)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9138006"/>
                  </a:ext>
                </a:extLst>
              </a:tr>
              <a:tr h="4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12,3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11,5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11,68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11,42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8693917"/>
                  </a:ext>
                </a:extLst>
              </a:tr>
              <a:tr h="4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8,6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18,5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7,62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17,38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36579501"/>
                  </a:ext>
                </a:extLst>
              </a:tr>
              <a:tr h="4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16,5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8,5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15,74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8,44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90589271"/>
                  </a:ext>
                </a:extLst>
              </a:tr>
              <a:tr h="4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9,65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11,42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43298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67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758" y="291235"/>
            <a:ext cx="7886700" cy="66934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Determinación de la energía generada.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830694" y="1126836"/>
                <a:ext cx="761076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400" dirty="0"/>
                  <a:t>Calculo de  la energía generada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_tradnl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_tradnl" sz="240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s-ES_tradnl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_tradnl" sz="240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S_tradnl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s-ES_tradnl" sz="2400">
                          <a:latin typeface="Cambria Math" panose="02040503050406030204" pitchFamily="18" charset="0"/>
                        </a:rPr>
                        <m:t>Ppp</m:t>
                      </m:r>
                      <m:r>
                        <a:rPr lang="es-ES_tradnl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s-ES_tradnl" sz="2400">
                          <a:latin typeface="Cambria Math" panose="02040503050406030204" pitchFamily="18" charset="0"/>
                        </a:rPr>
                        <m:t>Isi</m:t>
                      </m:r>
                      <m:r>
                        <a:rPr lang="es-ES_tradnl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_tradnl" sz="2400">
                          <a:latin typeface="Cambria Math" panose="02040503050406030204" pitchFamily="18" charset="0"/>
                        </a:rPr>
                        <m:t>0,753</m:t>
                      </m:r>
                    </m:oMath>
                  </m:oMathPara>
                </a14:m>
                <a:endParaRPr lang="en-US" sz="2400" dirty="0"/>
              </a:p>
              <a:p>
                <a:endParaRPr lang="es-ES_tradnl" sz="2400" dirty="0"/>
              </a:p>
              <a:p>
                <a:r>
                  <a:rPr lang="es-ES_tradnl" sz="2400" dirty="0"/>
                  <a:t>El significado y valor de los términos en las ecuaciones son.</a:t>
                </a:r>
                <a:endParaRPr lang="en-US" sz="2400" dirty="0"/>
              </a:p>
              <a:p>
                <a:endParaRPr lang="es-ES_tradnl" sz="2400" dirty="0"/>
              </a:p>
              <a:p>
                <a:r>
                  <a:rPr lang="es-ES_tradnl" sz="2400" dirty="0"/>
                  <a:t>E</a:t>
                </a:r>
                <a:r>
                  <a:rPr lang="es-ES_tradnl" sz="2400" baseline="-25000" dirty="0"/>
                  <a:t>G</a:t>
                </a:r>
                <a:r>
                  <a:rPr lang="es-ES_tradnl" sz="2400" dirty="0"/>
                  <a:t>.- Energía generada (kWh/tiempo)</a:t>
                </a:r>
                <a:endParaRPr lang="en-US" sz="2400" dirty="0"/>
              </a:p>
              <a:p>
                <a:r>
                  <a:rPr lang="es-ES_tradnl" sz="2400" dirty="0" err="1"/>
                  <a:t>Ppp</a:t>
                </a:r>
                <a:r>
                  <a:rPr lang="es-ES_tradnl" sz="2400" dirty="0"/>
                  <a:t>.- Potencia pico del panel: 280 </a:t>
                </a:r>
                <a:r>
                  <a:rPr lang="es-ES_tradnl" sz="2400" dirty="0" err="1"/>
                  <a:t>Wp</a:t>
                </a:r>
                <a:r>
                  <a:rPr lang="es-ES_tradnl" sz="2400" dirty="0"/>
                  <a:t>.</a:t>
                </a:r>
                <a:endParaRPr lang="en-US" sz="2400" dirty="0"/>
              </a:p>
              <a:p>
                <a:r>
                  <a:rPr lang="es-ES_tradnl" sz="2400" dirty="0"/>
                  <a:t>N.- Número de paneles: 184.</a:t>
                </a:r>
                <a:endParaRPr lang="en-US" sz="2400" dirty="0"/>
              </a:p>
              <a:p>
                <a:r>
                  <a:rPr lang="es-ES_tradnl" sz="2400" dirty="0" err="1"/>
                  <a:t>Isi</a:t>
                </a:r>
                <a:r>
                  <a:rPr lang="es-ES_tradnl" sz="2400" dirty="0"/>
                  <a:t>.- Irradiación solar incidente sobre los paneles. 5,5 (kWh/m</a:t>
                </a:r>
                <a:r>
                  <a:rPr lang="es-ES_tradnl" sz="2400" baseline="30000" dirty="0"/>
                  <a:t>2</a:t>
                </a:r>
                <a:r>
                  <a:rPr lang="es-ES_tradnl" sz="2400" dirty="0"/>
                  <a:t>*día).</a:t>
                </a:r>
                <a:endParaRPr lang="en-US" sz="2400" dirty="0">
                  <a:effectLst/>
                </a:endParaRPr>
              </a:p>
              <a:p>
                <a:r>
                  <a:rPr lang="es-ES_tradnl" sz="2400" dirty="0"/>
                  <a:t>0,753.- Factor de funcionamiento tiene en consideración la eficiencia de los paneles fotovoltaicos, la eficiencia de los inversores y perdidas de cableado.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94" y="1126836"/>
                <a:ext cx="7610764" cy="4893647"/>
              </a:xfrm>
              <a:prstGeom prst="rect">
                <a:avLst/>
              </a:prstGeom>
              <a:blipFill>
                <a:blip r:embed="rId2"/>
                <a:stretch>
                  <a:fillRect l="-1201" t="-996" b="-1868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48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u="sng" dirty="0">
                <a:latin typeface="+mn-lt"/>
              </a:rPr>
              <a:t>Tabla III.5. Resultados de la generación del sistema fotovoltaico.</a:t>
            </a:r>
            <a:endParaRPr lang="en-US" sz="3200" b="1" u="sng" dirty="0">
              <a:latin typeface="+mn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30167"/>
              </p:ext>
            </p:extLst>
          </p:nvPr>
        </p:nvGraphicFramePr>
        <p:xfrm>
          <a:off x="757382" y="1690689"/>
          <a:ext cx="7601527" cy="1646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189">
                  <a:extLst>
                    <a:ext uri="{9D8B030D-6E8A-4147-A177-3AD203B41FA5}">
                      <a16:colId xmlns:a16="http://schemas.microsoft.com/office/drawing/2014/main" val="1668835745"/>
                    </a:ext>
                  </a:extLst>
                </a:gridCol>
                <a:gridCol w="2956585">
                  <a:extLst>
                    <a:ext uri="{9D8B030D-6E8A-4147-A177-3AD203B41FA5}">
                      <a16:colId xmlns:a16="http://schemas.microsoft.com/office/drawing/2014/main" val="1868104716"/>
                    </a:ext>
                  </a:extLst>
                </a:gridCol>
                <a:gridCol w="2609753">
                  <a:extLst>
                    <a:ext uri="{9D8B030D-6E8A-4147-A177-3AD203B41FA5}">
                      <a16:colId xmlns:a16="http://schemas.microsoft.com/office/drawing/2014/main" val="3111072224"/>
                    </a:ext>
                  </a:extLst>
                </a:gridCol>
              </a:tblGrid>
              <a:tr h="548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Eg dia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213,37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kWh/día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13888378"/>
                  </a:ext>
                </a:extLst>
              </a:tr>
              <a:tr h="548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Eg mes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6,40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MWh/mes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04836749"/>
                  </a:ext>
                </a:extLst>
              </a:tr>
              <a:tr h="548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Eg año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77,88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MWh/año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644018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57382" y="3648363"/>
                <a:ext cx="7757968" cy="215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3200" b="1" u="sng" dirty="0"/>
                  <a:t>Potencia instalada.</a:t>
                </a:r>
              </a:p>
              <a:p>
                <a:endParaRPr lang="en-US" sz="2400" dirty="0"/>
              </a:p>
              <a:p>
                <a:r>
                  <a:rPr lang="es-ES" sz="2400" dirty="0"/>
                  <a:t>La potencia instalada se determina como: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_tradnl" sz="2400">
                          <a:latin typeface="Cambria Math" panose="02040503050406030204" pitchFamily="18" charset="0"/>
                        </a:rPr>
                        <m:t>Pinst</m:t>
                      </m:r>
                      <m:r>
                        <a:rPr lang="es-ES_tradnl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_tradnl" sz="240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S_tradnl" sz="24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ES_tradnl" sz="2400">
                                  <a:latin typeface="Cambria Math" panose="02040503050406030204" pitchFamily="18" charset="0"/>
                                </a:rPr>
                                <m:t>Ppp</m:t>
                              </m:r>
                            </m:num>
                            <m:den>
                              <m:r>
                                <a:rPr lang="es-ES_tradnl" sz="240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es-ES_tradnl" sz="2400">
                          <a:latin typeface="Cambria Math" panose="02040503050406030204" pitchFamily="18" charset="0"/>
                        </a:rPr>
                        <m:t>=184</m:t>
                      </m:r>
                      <m:r>
                        <a:rPr lang="es-ES_tradnl" sz="24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_tradnl" sz="2400">
                                  <a:latin typeface="Cambria Math" panose="02040503050406030204" pitchFamily="18" charset="0"/>
                                </a:rPr>
                                <m:t>280</m:t>
                              </m:r>
                            </m:num>
                            <m:den>
                              <m:r>
                                <a:rPr lang="es-ES_tradnl" sz="240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es-ES_tradnl" sz="2400">
                          <a:latin typeface="Cambria Math" panose="02040503050406030204" pitchFamily="18" charset="0"/>
                        </a:rPr>
                        <m:t>=51,52 </m:t>
                      </m:r>
                      <m:r>
                        <m:rPr>
                          <m:sty m:val="p"/>
                        </m:rPr>
                        <a:rPr lang="es-ES_tradnl" sz="2400">
                          <a:latin typeface="Cambria Math" panose="02040503050406030204" pitchFamily="18" charset="0"/>
                        </a:rPr>
                        <m:t>kW</m:t>
                      </m:r>
                      <m:r>
                        <a:rPr lang="es-ES_tradnl" sz="2400"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2" y="3648363"/>
                <a:ext cx="7757968" cy="2153282"/>
              </a:xfrm>
              <a:prstGeom prst="rect">
                <a:avLst/>
              </a:prstGeom>
              <a:blipFill>
                <a:blip r:embed="rId2"/>
                <a:stretch>
                  <a:fillRect l="-1964" t="-3672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39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s-ES" sz="3600" b="1" dirty="0"/>
              <a:t>Disposición de área/potencia.</a:t>
            </a:r>
            <a:endParaRPr lang="en-US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8650" y="1173943"/>
            <a:ext cx="785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Un término a comprobar es el área requerida para entregar la potencia de 1 kW.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80472" y="2082839"/>
                <a:ext cx="7684655" cy="88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_tradnl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_tradnl" sz="240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s-ES_tradnl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_tradnl" sz="2400">
                              <a:latin typeface="Cambria Math" panose="02040503050406030204" pitchFamily="18" charset="0"/>
                            </a:rPr>
                            <m:t>At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_tradnl" sz="2400">
                              <a:latin typeface="Cambria Math" panose="02040503050406030204" pitchFamily="18" charset="0"/>
                            </a:rPr>
                            <m:t>Pinst</m:t>
                          </m:r>
                        </m:den>
                      </m:f>
                      <m:r>
                        <a:rPr lang="es-ES_tradnl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sz="2400">
                              <a:latin typeface="Cambria Math" panose="02040503050406030204" pitchFamily="18" charset="0"/>
                            </a:rPr>
                            <m:t>572,8</m:t>
                          </m:r>
                        </m:num>
                        <m:den>
                          <m:r>
                            <a:rPr lang="es-ES_tradnl" sz="2400">
                              <a:latin typeface="Cambria Math" panose="02040503050406030204" pitchFamily="18" charset="0"/>
                            </a:rPr>
                            <m:t>52,51</m:t>
                          </m:r>
                        </m:den>
                      </m:f>
                      <m:r>
                        <a:rPr lang="es-ES_tradnl" sz="2400">
                          <a:latin typeface="Cambria Math" panose="02040503050406030204" pitchFamily="18" charset="0"/>
                        </a:rPr>
                        <m:t>=11,12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_tradnl" sz="2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s-ES_tradnl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s-ES_tradnl" sz="2400">
                              <a:latin typeface="Cambria Math" panose="02040503050406030204" pitchFamily="18" charset="0"/>
                            </a:rPr>
                            <m:t>kW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72" y="2082839"/>
                <a:ext cx="7684655" cy="881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628651" y="3084946"/>
            <a:ext cx="8025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Superficie requerida por cada kWp según la tecnología del panel. Fuente: (</a:t>
            </a:r>
            <a:r>
              <a:rPr lang="es-ES" sz="2400" dirty="0" err="1"/>
              <a:t>Intelligent</a:t>
            </a:r>
            <a:r>
              <a:rPr lang="es-ES" sz="2400" dirty="0"/>
              <a:t> </a:t>
            </a:r>
            <a:r>
              <a:rPr lang="es-ES" sz="2400" dirty="0" err="1"/>
              <a:t>Energy</a:t>
            </a:r>
            <a:r>
              <a:rPr lang="es-ES" sz="2400" dirty="0"/>
              <a:t> </a:t>
            </a:r>
            <a:r>
              <a:rPr lang="es-ES" sz="2400" dirty="0" err="1"/>
              <a:t>Europe</a:t>
            </a:r>
            <a:r>
              <a:rPr lang="es-ES" sz="2400" dirty="0"/>
              <a:t>, 2017).</a:t>
            </a:r>
            <a:endParaRPr lang="en-US" sz="2400" dirty="0"/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2004291" y="4036077"/>
            <a:ext cx="5237018" cy="24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03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Cálculo del número real de paneles.</a:t>
            </a:r>
            <a:endParaRPr lang="en-US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776431" y="1060247"/>
            <a:ext cx="4128078" cy="5275897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ES" sz="6000" dirty="0"/>
              <a:t>Los cálculos anteriores corresponden al llenado con paneles de todas las áreas del techo. Determinar la capacidad máxima de paneles.</a:t>
            </a:r>
          </a:p>
          <a:p>
            <a:pPr algn="just"/>
            <a:r>
              <a:rPr lang="es-ES" sz="6000" dirty="0"/>
              <a:t>La distribución real toma en consideración los espacios entre pasillos y las dimensiones reales de las mesas de fijación, se establece la cantidad real de paneles a instalar.  </a:t>
            </a:r>
            <a:endParaRPr lang="en-US" sz="6000" dirty="0"/>
          </a:p>
          <a:p>
            <a:pPr algn="just"/>
            <a:r>
              <a:rPr lang="es-ES" sz="6000" dirty="0"/>
              <a:t>Se realiza una nueva distribución de las áreas del techo como se muestra en la figura III.6 y en la tabla III.7 se muestran las dimensiones de ellas.</a:t>
            </a:r>
            <a:endParaRPr lang="en-US" sz="6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90" y="1564813"/>
            <a:ext cx="3350490" cy="321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18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3600" b="1" dirty="0"/>
              <a:t>Resultados de cálculo del arreglo y número de paneles reales.</a:t>
            </a:r>
            <a:endParaRPr lang="en-US" sz="36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2543"/>
              </p:ext>
            </p:extLst>
          </p:nvPr>
        </p:nvGraphicFramePr>
        <p:xfrm>
          <a:off x="628650" y="2028718"/>
          <a:ext cx="7886700" cy="3074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77">
                  <a:extLst>
                    <a:ext uri="{9D8B030D-6E8A-4147-A177-3AD203B41FA5}">
                      <a16:colId xmlns:a16="http://schemas.microsoft.com/office/drawing/2014/main" val="1306490958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3974175089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3054588951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1336748117"/>
                    </a:ext>
                  </a:extLst>
                </a:gridCol>
                <a:gridCol w="1696027">
                  <a:extLst>
                    <a:ext uri="{9D8B030D-6E8A-4147-A177-3AD203B41FA5}">
                      <a16:colId xmlns:a16="http://schemas.microsoft.com/office/drawing/2014/main" val="40736101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725552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Área N</a:t>
                      </a:r>
                      <a:r>
                        <a:rPr lang="es-ES" sz="2800" baseline="30000">
                          <a:effectLst/>
                          <a:latin typeface="+mn-lt"/>
                        </a:rPr>
                        <a:t>o</a:t>
                      </a:r>
                      <a:r>
                        <a:rPr lang="es-ES" sz="2800">
                          <a:effectLst/>
                          <a:latin typeface="+mn-lt"/>
                        </a:rPr>
                        <a:t>.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Ancho (m)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Largo (m)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N</a:t>
                      </a:r>
                      <a:r>
                        <a:rPr lang="es-ES" sz="2800" baseline="30000">
                          <a:effectLst/>
                          <a:latin typeface="+mn-lt"/>
                        </a:rPr>
                        <a:t>o</a:t>
                      </a:r>
                      <a:r>
                        <a:rPr lang="es-ES" sz="2800">
                          <a:effectLst/>
                          <a:latin typeface="+mn-lt"/>
                        </a:rPr>
                        <a:t>. de Filas 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N</a:t>
                      </a:r>
                      <a:r>
                        <a:rPr lang="es-ES" sz="2800" baseline="30000">
                          <a:effectLst/>
                          <a:latin typeface="+mn-lt"/>
                        </a:rPr>
                        <a:t>o</a:t>
                      </a:r>
                      <a:r>
                        <a:rPr lang="es-ES" sz="2800">
                          <a:effectLst/>
                          <a:latin typeface="+mn-lt"/>
                        </a:rPr>
                        <a:t>. de Columnas 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Total de Paneles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645804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8,6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30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3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4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72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55664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2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4,7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11,5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2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18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18790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3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27,5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8,5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10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60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69750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4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11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5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4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+mn-lt"/>
                        </a:rPr>
                        <a:t>12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7842355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+mn-lt"/>
                        </a:rPr>
                        <a:t>162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441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00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b="1" dirty="0"/>
              <a:t>Resumen de resultados reales. Fuente: Autores.</a:t>
            </a:r>
            <a:endParaRPr lang="en-US" sz="32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19516"/>
              </p:ext>
            </p:extLst>
          </p:nvPr>
        </p:nvGraphicFramePr>
        <p:xfrm>
          <a:off x="628650" y="1941844"/>
          <a:ext cx="7886700" cy="40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9085742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901555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Magnitud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Cantidad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921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Cantidad de Paneles Solares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162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180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Energía generada (kWh/día)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187,86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867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Potencia instalada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(kW)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45,36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578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Disposición área/potencia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13,25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87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71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6365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Selección del Inversor.</a:t>
            </a:r>
            <a:endParaRPr lang="en-US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8649" y="1081089"/>
            <a:ext cx="7583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El inversor seleccionado es el </a:t>
            </a:r>
            <a:r>
              <a:rPr lang="es-ES_tradnl" sz="2800" dirty="0" err="1"/>
              <a:t>Sunny</a:t>
            </a:r>
            <a:r>
              <a:rPr lang="es-ES_tradnl" sz="2800" dirty="0"/>
              <a:t> </a:t>
            </a:r>
            <a:r>
              <a:rPr lang="es-ES_tradnl" sz="2800" dirty="0" err="1"/>
              <a:t>Tripower</a:t>
            </a:r>
            <a:r>
              <a:rPr lang="es-ES_tradnl" sz="2800" dirty="0"/>
              <a:t> 25000TL de 25 kW de potencia nominal, adecuado para el arreglo serie-paralelo (</a:t>
            </a:r>
            <a:r>
              <a:rPr lang="es-ES_tradnl" sz="2800" dirty="0" err="1"/>
              <a:t>string</a:t>
            </a:r>
            <a:r>
              <a:rPr lang="es-ES_tradnl" sz="2800" dirty="0"/>
              <a:t> </a:t>
            </a:r>
            <a:r>
              <a:rPr lang="es-ES_tradnl" sz="2800" dirty="0" err="1"/>
              <a:t>configuration</a:t>
            </a:r>
            <a:r>
              <a:rPr lang="es-ES_tradnl" sz="2800" dirty="0"/>
              <a:t>). </a:t>
            </a:r>
            <a:endParaRPr lang="en-US" sz="28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64" y="2558545"/>
            <a:ext cx="4110471" cy="266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628649" y="5458702"/>
            <a:ext cx="800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Inversor </a:t>
            </a:r>
            <a:r>
              <a:rPr lang="es-ES" sz="2400" dirty="0" err="1"/>
              <a:t>Sunny</a:t>
            </a:r>
            <a:r>
              <a:rPr lang="es-ES" sz="2400" dirty="0"/>
              <a:t> </a:t>
            </a:r>
            <a:r>
              <a:rPr lang="es-ES" sz="2400" dirty="0" err="1"/>
              <a:t>Tripower</a:t>
            </a:r>
            <a:r>
              <a:rPr lang="es-ES" sz="2400" dirty="0"/>
              <a:t> 25000TL. Fuente: (</a:t>
            </a:r>
            <a:r>
              <a:rPr lang="es-ES" sz="2400" dirty="0" err="1"/>
              <a:t>atersa</a:t>
            </a:r>
            <a:r>
              <a:rPr lang="es-ES" sz="2400" dirty="0"/>
              <a:t>, grupo </a:t>
            </a:r>
            <a:r>
              <a:rPr lang="es-ES" sz="2400" dirty="0" err="1"/>
              <a:t>elecnor</a:t>
            </a:r>
            <a:r>
              <a:rPr lang="es-ES" sz="2400" dirty="0"/>
              <a:t>, 2019).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810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65595" y="245054"/>
            <a:ext cx="7886700" cy="567747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Metodología cálculo manual de SSFV.</a:t>
            </a:r>
            <a:endParaRPr lang="en-US" sz="32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56744" y="812801"/>
            <a:ext cx="5244784" cy="58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8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729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Cálculo del número de inversores.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517236" y="1145310"/>
                <a:ext cx="8109527" cy="552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_tradnl" sz="2800" dirty="0"/>
                  <a:t>La cantidad de inversores se determina mediante: (Marrero Beltrán, 2018).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s-ES_tradnl" sz="2800" dirty="0"/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_tradnl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S_tradnl" sz="2800">
                        <a:latin typeface="Cambria Math" panose="02040503050406030204" pitchFamily="18" charset="0"/>
                      </a:rPr>
                      <m:t>ú</m:t>
                    </m:r>
                    <m:r>
                      <m:rPr>
                        <m:sty m:val="p"/>
                      </m:rPr>
                      <a:rPr lang="es-ES_tradnl" sz="2800">
                        <a:latin typeface="Cambria Math" panose="02040503050406030204" pitchFamily="18" charset="0"/>
                      </a:rPr>
                      <m:t>mero</m:t>
                    </m:r>
                    <m:r>
                      <a:rPr lang="es-ES_tradnl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_tradnl" sz="2800">
                        <a:latin typeface="Cambria Math" panose="02040503050406030204" pitchFamily="18" charset="0"/>
                      </a:rPr>
                      <m:t>de</m:t>
                    </m:r>
                    <m:r>
                      <a:rPr lang="es-ES_tradnl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MX" sz="28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s-ES_tradnl" sz="280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s-MX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s-MX" sz="2800" b="0" i="0" smtClean="0">
                        <a:latin typeface="Cambria Math" panose="02040503050406030204" pitchFamily="18" charset="0"/>
                      </a:rPr>
                      <m:t>.=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</a:rPr>
                          <m:t>Pd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_tradnl" sz="28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S_tradnl" sz="2800">
                                <a:latin typeface="Cambria Math" panose="02040503050406030204" pitchFamily="18" charset="0"/>
                              </a:rPr>
                              <m:t>inversor</m:t>
                            </m:r>
                          </m:sub>
                        </m:sSub>
                      </m:den>
                    </m:f>
                    <m:r>
                      <a:rPr lang="es-ES_tradnl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800">
                            <a:latin typeface="Cambria Math" panose="02040503050406030204" pitchFamily="18" charset="0"/>
                          </a:rPr>
                          <m:t>42,69</m:t>
                        </m:r>
                      </m:num>
                      <m:den>
                        <m:r>
                          <a:rPr lang="es-ES_tradnl" sz="28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s-ES_tradnl" sz="2800">
                        <a:latin typeface="Cambria Math" panose="02040503050406030204" pitchFamily="18" charset="0"/>
                      </a:rPr>
                      <m:t>=1,71</m:t>
                    </m:r>
                  </m:oMath>
                </a14:m>
                <a:endParaRPr lang="es-ES" sz="2800" u="sng" dirty="0"/>
              </a:p>
              <a:p>
                <a:pPr algn="just"/>
                <a:endParaRPr lang="es-ES" sz="2800" u="sng" dirty="0"/>
              </a:p>
              <a:p>
                <a:pPr algn="just"/>
                <a:r>
                  <a:rPr lang="es-ES" sz="2800" u="sng" dirty="0"/>
                  <a:t>Donde:</a:t>
                </a:r>
                <a:endParaRPr lang="en-US" sz="2800" dirty="0"/>
              </a:p>
              <a:p>
                <a:pPr algn="just"/>
                <a:r>
                  <a:rPr lang="es-ES_tradnl" sz="2800" dirty="0"/>
                  <a:t>Pd: potencia que demanda la edificación: 42,69 kW. </a:t>
                </a:r>
                <a:endParaRPr lang="en-US" sz="2800" dirty="0"/>
              </a:p>
              <a:p>
                <a:pPr algn="just"/>
                <a:r>
                  <a:rPr lang="es-ES_tradnl" sz="2800" dirty="0" err="1"/>
                  <a:t>P</a:t>
                </a:r>
                <a:r>
                  <a:rPr lang="es-ES_tradnl" sz="2800" baseline="-25000" dirty="0" err="1"/>
                  <a:t>inversor</a:t>
                </a:r>
                <a:r>
                  <a:rPr lang="es-ES_tradnl" sz="2800" dirty="0"/>
                  <a:t>: Potencia del inversor: 25 kW.</a:t>
                </a:r>
                <a:endParaRPr lang="en-US" sz="2800" dirty="0"/>
              </a:p>
              <a:p>
                <a:pPr algn="just"/>
                <a:endParaRPr lang="es-ES_tradnl" sz="2800" dirty="0"/>
              </a:p>
              <a:p>
                <a:pPr algn="just"/>
                <a:r>
                  <a:rPr lang="es-ES_tradnl" sz="2800" dirty="0"/>
                  <a:t>Se normaliza el valor al inmediato superior, se necesitaran 2 inversores de 25 kW de potencias c/u para la instalación.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1145310"/>
                <a:ext cx="8109527" cy="5520294"/>
              </a:xfrm>
              <a:prstGeom prst="rect">
                <a:avLst/>
              </a:prstGeom>
              <a:blipFill>
                <a:blip r:embed="rId2"/>
                <a:stretch>
                  <a:fillRect l="-1579" t="-1105" r="-1504" b="-2210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621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Simulación de sistema solar fotovoltaico en el software </a:t>
            </a:r>
            <a:r>
              <a:rPr lang="es-ES" sz="3200" b="1" dirty="0" err="1"/>
              <a:t>PVsyst</a:t>
            </a:r>
            <a:r>
              <a:rPr lang="es-ES" sz="3200" b="1" dirty="0"/>
              <a:t>.</a:t>
            </a:r>
            <a:endParaRPr lang="en-US" sz="32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8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941" y="568326"/>
            <a:ext cx="7886700" cy="826365"/>
          </a:xfrm>
        </p:spPr>
        <p:txBody>
          <a:bodyPr/>
          <a:lstStyle/>
          <a:p>
            <a:r>
              <a:rPr lang="es-ES" b="1" dirty="0"/>
              <a:t>Información general del software.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45523" y="1394691"/>
            <a:ext cx="7997536" cy="43513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ES_tradnl" sz="4400" dirty="0"/>
              <a:t>Una forma de verificación de los cálculos desarrollados es la realización de la simulación en el software </a:t>
            </a:r>
            <a:r>
              <a:rPr lang="es-ES_tradnl" sz="4400" dirty="0" err="1"/>
              <a:t>PVsyst</a:t>
            </a:r>
            <a:r>
              <a:rPr lang="es-ES_tradnl" sz="4400" dirty="0"/>
              <a:t> versión 6.4.3 </a:t>
            </a:r>
            <a:r>
              <a:rPr lang="es-MX" sz="4400" dirty="0"/>
              <a:t>(</a:t>
            </a:r>
            <a:r>
              <a:rPr lang="es-MX" sz="4400" dirty="0" err="1"/>
              <a:t>PVsyst</a:t>
            </a:r>
            <a:r>
              <a:rPr lang="es-MX" sz="4400" dirty="0"/>
              <a:t> 6.4.3, 2019)</a:t>
            </a:r>
            <a:r>
              <a:rPr lang="es-ES_tradnl" sz="4400" dirty="0"/>
              <a:t> desarrollado en la Universidad de Ginebra.</a:t>
            </a:r>
          </a:p>
          <a:p>
            <a:pPr algn="just"/>
            <a:r>
              <a:rPr lang="es-ES_tradnl" sz="4400" dirty="0"/>
              <a:t>Es un potente programa informático, que permite realizar el diseño, simulación y análisis de datos de una instalación fotovoltaica; posee una amplia base de datos de los principales componentes usados en el mercado internacional y permite añadir nuevos datos y valores.</a:t>
            </a:r>
            <a:endParaRPr lang="en-US" sz="4400" dirty="0"/>
          </a:p>
          <a:p>
            <a:pPr algn="just"/>
            <a:r>
              <a:rPr lang="es-ES_tradnl" sz="4400" dirty="0"/>
              <a:t>Entre las ventajas con las que cuenta el programa posee una base meteorológica que permite dimensionar la instalación en función de su ubicación, calcular la inclinación y orientación óptima, y un diseño en 3D que permite visualizar el sombreado, calcular las pérdidas y la producción de energía, ya que simula la orientación del sol. (</a:t>
            </a:r>
            <a:r>
              <a:rPr lang="es-ES_tradnl" sz="4400" dirty="0" err="1"/>
              <a:t>PVsyst</a:t>
            </a:r>
            <a:r>
              <a:rPr lang="es-ES_tradnl" sz="4400" dirty="0"/>
              <a:t>, 2019)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272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538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/>
              <a:t>Resumen de datos de la simulación.</a:t>
            </a:r>
            <a:endParaRPr lang="en-US" sz="36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8753"/>
              </p:ext>
            </p:extLst>
          </p:nvPr>
        </p:nvGraphicFramePr>
        <p:xfrm>
          <a:off x="716107" y="1089891"/>
          <a:ext cx="7711786" cy="529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5893">
                  <a:extLst>
                    <a:ext uri="{9D8B030D-6E8A-4147-A177-3AD203B41FA5}">
                      <a16:colId xmlns:a16="http://schemas.microsoft.com/office/drawing/2014/main" val="858488552"/>
                    </a:ext>
                  </a:extLst>
                </a:gridCol>
                <a:gridCol w="3855893">
                  <a:extLst>
                    <a:ext uri="{9D8B030D-6E8A-4147-A177-3AD203B41FA5}">
                      <a16:colId xmlns:a16="http://schemas.microsoft.com/office/drawing/2014/main" val="3656993222"/>
                    </a:ext>
                  </a:extLst>
                </a:gridCol>
              </a:tblGrid>
              <a:tr h="2862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Parámetros de la Simulación.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02632"/>
                  </a:ext>
                </a:extLst>
              </a:tr>
              <a:tr h="286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Inclinación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22</a:t>
                      </a:r>
                      <a:r>
                        <a:rPr lang="es-ES" sz="2000" baseline="30000" dirty="0">
                          <a:effectLst/>
                        </a:rPr>
                        <a:t>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5309493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Acimut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-32</a:t>
                      </a:r>
                      <a:r>
                        <a:rPr lang="es-ES" sz="2000" baseline="30000">
                          <a:effectLst/>
                        </a:rPr>
                        <a:t>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52361"/>
                  </a:ext>
                </a:extLst>
              </a:tr>
              <a:tr h="2623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Características de generador FV.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32957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Modelo del panel FV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DSM 280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940363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Número total de paneles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180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1485557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Potencia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280 Wp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651700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Superficie de paneles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294 m</a:t>
                      </a:r>
                      <a:r>
                        <a:rPr lang="es-ES" sz="2000" baseline="30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015313"/>
                  </a:ext>
                </a:extLst>
              </a:tr>
              <a:tr h="2623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Inversor.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058411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Modelo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Sunny Tripower 25000Tl-30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1180131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Rango de tensión de trabajo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390-800 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0428490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Potencia nominal unitaria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25 kW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427378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Número de inversores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3766159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Potencia total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50 kW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201411"/>
                  </a:ext>
                </a:extLst>
              </a:tr>
              <a:tr h="2623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Producción del Sistema.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52223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Energía producida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79,52 MWh/año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671059"/>
                  </a:ext>
                </a:extLst>
              </a:tr>
              <a:tr h="262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Factor de rendimiento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81,1 %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2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86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Pérdidas globales asociadas al sistema. </a:t>
            </a:r>
            <a:endParaRPr lang="en-US" sz="2800" b="1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t="7366"/>
          <a:stretch/>
        </p:blipFill>
        <p:spPr bwMode="auto">
          <a:xfrm>
            <a:off x="1440873" y="1514764"/>
            <a:ext cx="7139420" cy="5070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073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2619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Factor de rendimiento.</a:t>
            </a:r>
            <a:br>
              <a:rPr lang="es-ES" sz="2400" b="1" dirty="0"/>
            </a:br>
            <a:r>
              <a:rPr lang="es-ES" sz="2400" b="1" dirty="0"/>
              <a:t>Fuente: (</a:t>
            </a:r>
            <a:r>
              <a:rPr lang="es-ES" sz="2400" b="1" dirty="0" err="1"/>
              <a:t>PVsyst</a:t>
            </a:r>
            <a:r>
              <a:rPr lang="es-ES" sz="2400" b="1" dirty="0"/>
              <a:t> 6.4.3, 2019).</a:t>
            </a:r>
            <a:endParaRPr lang="en-US" sz="2400" b="1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t="7221"/>
          <a:stretch/>
        </p:blipFill>
        <p:spPr bwMode="auto">
          <a:xfrm>
            <a:off x="711200" y="1274618"/>
            <a:ext cx="7656945" cy="5163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1099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720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Resultados de producción de energía por meses. Fuente: Autores.</a:t>
            </a:r>
            <a:endParaRPr lang="en-US" sz="28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89903"/>
              </p:ext>
            </p:extLst>
          </p:nvPr>
        </p:nvGraphicFramePr>
        <p:xfrm>
          <a:off x="688397" y="1533240"/>
          <a:ext cx="7767206" cy="4488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603">
                  <a:extLst>
                    <a:ext uri="{9D8B030D-6E8A-4147-A177-3AD203B41FA5}">
                      <a16:colId xmlns:a16="http://schemas.microsoft.com/office/drawing/2014/main" val="322057673"/>
                    </a:ext>
                  </a:extLst>
                </a:gridCol>
                <a:gridCol w="3883603">
                  <a:extLst>
                    <a:ext uri="{9D8B030D-6E8A-4147-A177-3AD203B41FA5}">
                      <a16:colId xmlns:a16="http://schemas.microsoft.com/office/drawing/2014/main" val="2215813540"/>
                    </a:ext>
                  </a:extLst>
                </a:gridCol>
              </a:tblGrid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/>
                        </a:rPr>
                        <a:t>Meses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Energía generada (MWh).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700580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Enero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6,28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431002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Febrero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6,38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228805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Marzo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7,41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777068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Abril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7,45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843815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Mayo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7,02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848661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Junio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6,27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860730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Julio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7,03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4990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Agosto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6,91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88784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Septiembre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6,28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099017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Noviembre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5,94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256426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Diciembre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6,09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526276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Promedio mensual de generación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6,63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823010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Generación anual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79,52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62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85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74362"/>
            <a:ext cx="7886700" cy="107574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800" dirty="0"/>
              <a:t>Montaje de los paneles en el edificio. Fuente: (</a:t>
            </a:r>
            <a:r>
              <a:rPr lang="es-ES" sz="2800" dirty="0" err="1"/>
              <a:t>PVsyst</a:t>
            </a:r>
            <a:r>
              <a:rPr lang="es-ES" sz="2800" dirty="0"/>
              <a:t> 6.4.3, 2019).</a:t>
            </a:r>
            <a:endParaRPr lang="en-US" sz="2800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8477" t="15217" r="21952" b="5004"/>
          <a:stretch/>
        </p:blipFill>
        <p:spPr bwMode="auto">
          <a:xfrm>
            <a:off x="1551708" y="2525856"/>
            <a:ext cx="6562436" cy="3740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48145" y="1450109"/>
            <a:ext cx="776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Instalación de 162 paneles sobre la edificación a escala real.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178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651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Montaje de los paneles reales en el edificio. Fuente: (</a:t>
            </a:r>
            <a:r>
              <a:rPr lang="es-ES" sz="3600" dirty="0" err="1"/>
              <a:t>PVsyst</a:t>
            </a:r>
            <a:r>
              <a:rPr lang="es-ES" sz="3600" dirty="0"/>
              <a:t> 6.4.3, 2019).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20800" y="1623204"/>
            <a:ext cx="6262254" cy="39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97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/>
              <a:t>Incidencia de sombra sobre los paneles teóricos a las 8 am. Fuente: (</a:t>
            </a:r>
            <a:r>
              <a:rPr lang="es-ES" sz="3600" dirty="0" err="1"/>
              <a:t>PVsyst</a:t>
            </a:r>
            <a:r>
              <a:rPr lang="es-ES" sz="3600" dirty="0"/>
              <a:t> 6.4.3, 2019).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21555" y="2078182"/>
            <a:ext cx="6875535" cy="40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1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Selección del panel fotovoltaico.</a:t>
            </a:r>
            <a:endParaRPr lang="en-US" sz="4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14311"/>
              </p:ext>
            </p:extLst>
          </p:nvPr>
        </p:nvGraphicFramePr>
        <p:xfrm>
          <a:off x="628650" y="1366981"/>
          <a:ext cx="7994240" cy="47548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092126">
                  <a:extLst>
                    <a:ext uri="{9D8B030D-6E8A-4147-A177-3AD203B41FA5}">
                      <a16:colId xmlns:a16="http://schemas.microsoft.com/office/drawing/2014/main" val="3571676640"/>
                    </a:ext>
                  </a:extLst>
                </a:gridCol>
                <a:gridCol w="1902114">
                  <a:extLst>
                    <a:ext uri="{9D8B030D-6E8A-4147-A177-3AD203B41FA5}">
                      <a16:colId xmlns:a16="http://schemas.microsoft.com/office/drawing/2014/main" val="1789343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Modelo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</a:rPr>
                        <a:t>DSM-280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0528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Potencia Máxima (</a:t>
                      </a:r>
                      <a:r>
                        <a:rPr lang="es-ES_tradnl" sz="2400" dirty="0" err="1">
                          <a:effectLst/>
                        </a:rPr>
                        <a:t>Pmax</a:t>
                      </a:r>
                      <a:r>
                        <a:rPr lang="es-ES_tradnl" sz="2400" dirty="0">
                          <a:effectLst/>
                        </a:rPr>
                        <a:t>) en (Wp)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280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58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Tensión en el Punto de Máxima Potencia (</a:t>
                      </a:r>
                      <a:r>
                        <a:rPr lang="es-ES_tradnl" sz="2400" dirty="0" err="1">
                          <a:effectLst/>
                        </a:rPr>
                        <a:t>Vmax</a:t>
                      </a:r>
                      <a:r>
                        <a:rPr lang="es-ES_tradnl" sz="2400" dirty="0">
                          <a:effectLst/>
                        </a:rPr>
                        <a:t>) en (V)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31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193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Corriente en el punto de máxima potencia (</a:t>
                      </a:r>
                      <a:r>
                        <a:rPr lang="es-ES_tradnl" sz="2400" dirty="0" err="1">
                          <a:effectLst/>
                        </a:rPr>
                        <a:t>Imax</a:t>
                      </a:r>
                      <a:r>
                        <a:rPr lang="es-ES_tradnl" sz="2400" dirty="0">
                          <a:effectLst/>
                        </a:rPr>
                        <a:t>) en (A)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9,07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97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Tensión en Circuito Abierto (</a:t>
                      </a:r>
                      <a:r>
                        <a:rPr lang="es-ES_tradnl" sz="2400" dirty="0" err="1">
                          <a:effectLst/>
                        </a:rPr>
                        <a:t>Voc</a:t>
                      </a:r>
                      <a:r>
                        <a:rPr lang="es-ES_tradnl" sz="2400" dirty="0">
                          <a:effectLst/>
                        </a:rPr>
                        <a:t>) en (V)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39,5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1355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Corriente de cortocircuito (</a:t>
                      </a:r>
                      <a:r>
                        <a:rPr lang="es-ES_tradnl" sz="2400" dirty="0" err="1">
                          <a:effectLst/>
                        </a:rPr>
                        <a:t>Isc</a:t>
                      </a:r>
                      <a:r>
                        <a:rPr lang="es-ES_tradnl" sz="2400" dirty="0">
                          <a:effectLst/>
                        </a:rPr>
                        <a:t>) en (A)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9,71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323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Eficiencia en 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17,27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21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Dimensiones (A/A/F) (mm)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1 650x990x35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242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Peso (kg)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20 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851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Tipo de Células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Policristalinas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390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Tamaño de las Células (mm)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156×156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151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81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/>
              <a:t>Incidencia de sombra sobre los paneles teóricos a las 9 am. Fuente: (</a:t>
            </a:r>
            <a:r>
              <a:rPr lang="es-ES" sz="3600" dirty="0" err="1"/>
              <a:t>PVsyst</a:t>
            </a:r>
            <a:r>
              <a:rPr lang="es-ES" sz="3600" dirty="0"/>
              <a:t> 6.4.3, 2019).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t="4342"/>
          <a:stretch/>
        </p:blipFill>
        <p:spPr bwMode="auto">
          <a:xfrm>
            <a:off x="1191492" y="2281381"/>
            <a:ext cx="7065817" cy="4091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99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/>
              <a:t>Incidencia de sombra sobre los paneles reales a las 8 am. Fuente: (</a:t>
            </a:r>
            <a:r>
              <a:rPr lang="es-ES" sz="3600" dirty="0" err="1"/>
              <a:t>PVsyst</a:t>
            </a:r>
            <a:r>
              <a:rPr lang="es-ES" sz="3600" dirty="0"/>
              <a:t> 6.4.3, 2019).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6429" y="1967345"/>
            <a:ext cx="6863716" cy="41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62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Incidencia de sombra sobre los paneles reales a las 9 am. Fuente: (</a:t>
            </a:r>
            <a:r>
              <a:rPr lang="es-ES" sz="3600" dirty="0" err="1"/>
              <a:t>PVsyst</a:t>
            </a:r>
            <a:r>
              <a:rPr lang="es-ES" sz="3600" dirty="0"/>
              <a:t> 6.4.3, 2019).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938068" y="1690689"/>
            <a:ext cx="7267864" cy="46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1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/>
              <a:t>Comprobación</a:t>
            </a:r>
            <a:r>
              <a:rPr lang="es-ES" b="1" dirty="0"/>
              <a:t> de los resultados obtenidos.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99442"/>
              </p:ext>
            </p:extLst>
          </p:nvPr>
        </p:nvGraphicFramePr>
        <p:xfrm>
          <a:off x="717427" y="2289619"/>
          <a:ext cx="7886700" cy="2278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1386">
                  <a:extLst>
                    <a:ext uri="{9D8B030D-6E8A-4147-A177-3AD203B41FA5}">
                      <a16:colId xmlns:a16="http://schemas.microsoft.com/office/drawing/2014/main" val="2728660261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4268356988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3309744317"/>
                    </a:ext>
                  </a:extLst>
                </a:gridCol>
                <a:gridCol w="1837459">
                  <a:extLst>
                    <a:ext uri="{9D8B030D-6E8A-4147-A177-3AD203B41FA5}">
                      <a16:colId xmlns:a16="http://schemas.microsoft.com/office/drawing/2014/main" val="3804472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Campos de comparación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PVsyst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Excel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Diferencia (%)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1009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Cantidad módulos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184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2,22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4770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Energía obtenida (MWh/año)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79,52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77,88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2,06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1750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Relación m</a:t>
                      </a:r>
                      <a:r>
                        <a:rPr lang="es-ES" sz="2400" baseline="30000">
                          <a:effectLst/>
                        </a:rPr>
                        <a:t>2</a:t>
                      </a:r>
                      <a:r>
                        <a:rPr lang="es-ES" sz="2400">
                          <a:effectLst/>
                        </a:rPr>
                        <a:t>/kW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11,36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11,12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2,11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637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32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Análisis del efecto de la fuerza de los vientos sobre los paneles solares y la estructura de fijación.</a:t>
            </a:r>
            <a:endParaRPr lang="en-US" sz="40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06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/>
              <a:t>III.3.- Determinación de la fuerza promedio anual producida por los vientos sobre los paneles</a:t>
            </a:r>
            <a:endParaRPr lang="en-US" sz="32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87693"/>
            <a:ext cx="7674840" cy="394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122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729"/>
          </a:xfrm>
        </p:spPr>
        <p:txBody>
          <a:bodyPr>
            <a:noAutofit/>
          </a:bodyPr>
          <a:lstStyle/>
          <a:p>
            <a:r>
              <a:rPr lang="es-ES" sz="3200" b="1" dirty="0"/>
              <a:t>III.3.- Determinación de la fuerza…</a:t>
            </a:r>
            <a:r>
              <a:rPr lang="es-ES" sz="2000" b="1" dirty="0"/>
              <a:t>Continuación.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628650" y="1191492"/>
                <a:ext cx="78867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800" dirty="0"/>
                  <a:t>El edificio se encuentra inclinado 32</a:t>
                </a:r>
                <a:r>
                  <a:rPr lang="es-ES" sz="2800" baseline="30000" dirty="0"/>
                  <a:t>o </a:t>
                </a:r>
                <a:r>
                  <a:rPr lang="es-ES" sz="2800" dirty="0"/>
                  <a:t>en la dirección SE. Los vientos soplan en la dirección SO – NE formando ángulo de 45</a:t>
                </a:r>
                <a:r>
                  <a:rPr lang="es-ES" sz="2800" baseline="30000" dirty="0"/>
                  <a:t>o</a:t>
                </a:r>
                <a:r>
                  <a:rPr lang="es-ES" sz="2800" dirty="0"/>
                  <a:t> con la dirección N – S.</a:t>
                </a:r>
                <a:endParaRPr lang="en-US" sz="2800" dirty="0"/>
              </a:p>
              <a:p>
                <a:pPr algn="just"/>
                <a:r>
                  <a:rPr lang="es-ES" sz="2800" dirty="0"/>
                  <a:t> </a:t>
                </a:r>
                <a:endParaRPr lang="en-US" sz="2800" dirty="0"/>
              </a:p>
              <a:p>
                <a:pPr algn="just"/>
                <a:r>
                  <a:rPr lang="es-ES" sz="2800" dirty="0"/>
                  <a:t>El ángulo que entre la dirección del viento y la posición del edificio (φ).  </a:t>
                </a:r>
              </a:p>
              <a:p>
                <a:pPr algn="just"/>
                <a:endParaRPr lang="en-US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s-ES" sz="2800">
                          <a:latin typeface="Cambria Math" panose="02040503050406030204" pitchFamily="18" charset="0"/>
                        </a:rPr>
                        <m:t>=90°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s-ES" sz="2800">
                              <a:latin typeface="Cambria Math" panose="02040503050406030204" pitchFamily="18" charset="0"/>
                            </a:rPr>
                            <m:t>°+32°</m:t>
                          </m:r>
                        </m:e>
                      </m:d>
                      <m:r>
                        <a:rPr lang="es-ES" sz="2800">
                          <a:latin typeface="Cambria Math" panose="02040503050406030204" pitchFamily="18" charset="0"/>
                        </a:rPr>
                        <m:t>=13°    </m:t>
                      </m:r>
                    </m:oMath>
                  </m:oMathPara>
                </a14:m>
                <a:endParaRPr lang="es-ES" sz="2800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s-ES" sz="280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es-ES" sz="2800" dirty="0"/>
                  <a:t> </a:t>
                </a:r>
                <a:endParaRPr lang="en-US" sz="2800" dirty="0"/>
              </a:p>
              <a:p>
                <a:pPr algn="just"/>
                <a:r>
                  <a:rPr lang="es-ES" sz="2800" dirty="0"/>
                  <a:t>Los mayores valores anuales de la velocidad de los vientos es de V=12 km/h (3,33 m/s). Dirección SO – NE.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91492"/>
                <a:ext cx="7886700" cy="5262979"/>
              </a:xfrm>
              <a:prstGeom prst="rect">
                <a:avLst/>
              </a:prstGeom>
              <a:blipFill>
                <a:blip r:embed="rId2"/>
                <a:stretch>
                  <a:fillRect l="-1546" t="-1042" r="-1623" b="-2315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88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4838"/>
          </a:xfrm>
        </p:spPr>
        <p:txBody>
          <a:bodyPr>
            <a:normAutofit/>
          </a:bodyPr>
          <a:lstStyle/>
          <a:p>
            <a:r>
              <a:rPr lang="es-ES" sz="2800" b="1" dirty="0"/>
              <a:t>III.3.- Determinación de la fuerza…Continuación.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780761" y="1209965"/>
                <a:ext cx="7794914" cy="20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800" dirty="0"/>
                  <a:t>La velocidad de los vientos que afecta la parte frontal de la edificación se determinan por:</a:t>
                </a:r>
              </a:p>
              <a:p>
                <a:pPr algn="just"/>
                <a:endParaRPr lang="en-US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Vf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ES" sz="2400">
                              <a:latin typeface="Cambria Math" panose="02040503050406030204" pitchFamily="18" charset="0"/>
                            </a:rPr>
                            <m:t>13°=3,33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ES" sz="240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func>
                        </m:e>
                      </m:func>
                      <m:r>
                        <a:rPr lang="es-ES" sz="2400">
                          <a:latin typeface="Cambria Math" panose="02040503050406030204" pitchFamily="18" charset="0"/>
                        </a:rPr>
                        <m:t>=3,25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sz="240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240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1" y="1209965"/>
                <a:ext cx="7794914" cy="2017412"/>
              </a:xfrm>
              <a:prstGeom prst="rect">
                <a:avLst/>
              </a:prstGeom>
              <a:blipFill>
                <a:blip r:embed="rId2"/>
                <a:stretch>
                  <a:fillRect l="-1564" t="-2719" r="-1564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73" y="3620655"/>
            <a:ext cx="5458690" cy="273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794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III.3.- Determinación de la fuerza…Continuación.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628650" y="1560946"/>
                <a:ext cx="78867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400" dirty="0"/>
                  <a:t>La fuerza de resistencia de los paneles a la fuerzas que ejercen los vientos sobre los paneles se determina por: (Jiménez Borges &amp; Monteagudo Yanes, 2016).</a:t>
                </a:r>
                <a:endParaRPr lang="en-US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s-E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200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s-ES" sz="2000">
                          <a:latin typeface="Cambria Math" panose="02040503050406030204" pitchFamily="18" charset="0"/>
                        </a:rPr>
                        <m:t>Cdi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s-ES" sz="20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 panose="02040503050406030204" pitchFamily="18" charset="0"/>
                                </a:rPr>
                                <m:t>Vf</m:t>
                              </m:r>
                            </m:e>
                            <m:sup>
                              <m:r>
                                <a:rPr lang="es-E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000">
                          <a:latin typeface="Cambria Math" panose="02040503050406030204" pitchFamily="18" charset="0"/>
                        </a:rPr>
                        <m:t>=1,2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000">
                          <a:latin typeface="Cambria Math" panose="02040503050406030204" pitchFamily="18" charset="0"/>
                        </a:rPr>
                        <m:t>0,61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>
                                  <a:latin typeface="Cambria Math" panose="02040503050406030204" pitchFamily="18" charset="0"/>
                                </a:rPr>
                                <m:t>3,25</m:t>
                              </m:r>
                            </m:e>
                            <m:sup>
                              <m:r>
                                <a:rPr lang="es-E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000">
                          <a:latin typeface="Cambria Math" panose="02040503050406030204" pitchFamily="18" charset="0"/>
                        </a:rPr>
                        <m:t>=7,73 </m:t>
                      </m:r>
                      <m:r>
                        <m:rPr>
                          <m:sty m:val="p"/>
                        </m:rPr>
                        <a:rPr lang="es-ES" sz="200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s-E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s-ES" sz="2400" u="sng" dirty="0"/>
                  <a:t>Donde:</a:t>
                </a:r>
                <a:endParaRPr lang="en-US" sz="2400" dirty="0"/>
              </a:p>
              <a:p>
                <a:pPr algn="just"/>
                <a:r>
                  <a:rPr lang="es-ES_tradnl" sz="2400" dirty="0"/>
                  <a:t>Ρ.- Densidad del aire a nivel del mar: 1,2 kg/m</a:t>
                </a:r>
                <a:r>
                  <a:rPr lang="es-ES_tradnl" sz="2400" baseline="30000" dirty="0"/>
                  <a:t>3</a:t>
                </a:r>
                <a:r>
                  <a:rPr lang="es-ES_tradnl" sz="2400" dirty="0"/>
                  <a:t>.</a:t>
                </a:r>
                <a:endParaRPr lang="en-US" sz="2400" dirty="0">
                  <a:effectLst/>
                </a:endParaRPr>
              </a:p>
              <a:p>
                <a:pPr algn="just"/>
                <a:r>
                  <a:rPr lang="es-ES_tradnl" sz="2400" dirty="0" err="1"/>
                  <a:t>Cdi</a:t>
                </a:r>
                <a:r>
                  <a:rPr lang="es-ES_tradnl" sz="2400" dirty="0"/>
                  <a:t>.- </a:t>
                </a:r>
                <a:r>
                  <a:rPr lang="es-ES_tradnl" sz="2400" dirty="0" err="1"/>
                  <a:t>Coef</a:t>
                </a:r>
                <a:r>
                  <a:rPr lang="es-ES_tradnl" sz="2400" dirty="0"/>
                  <a:t>. de resistencia de superficies planas: 2.</a:t>
                </a:r>
                <a:endParaRPr lang="en-US" sz="2400" dirty="0">
                  <a:effectLst/>
                </a:endParaRPr>
              </a:p>
              <a:p>
                <a:pPr algn="just"/>
                <a:r>
                  <a:rPr lang="es-ES_tradnl" sz="2400" dirty="0"/>
                  <a:t>l.- Largo del panel: 0,99 m.</a:t>
                </a:r>
                <a:endParaRPr lang="en-US" sz="2400" dirty="0">
                  <a:effectLst/>
                </a:endParaRPr>
              </a:p>
              <a:p>
                <a:pPr algn="just"/>
                <a:r>
                  <a:rPr lang="es-ES_tradnl" sz="2400" dirty="0"/>
                  <a:t>a.- Ancho del panel: 1,65 m.</a:t>
                </a:r>
                <a:endParaRPr lang="en-US" sz="2400" dirty="0">
                  <a:effectLst/>
                </a:endParaRPr>
              </a:p>
              <a:p>
                <a:pPr algn="just"/>
                <a:r>
                  <a:rPr lang="es-ES_tradnl" sz="2400" dirty="0"/>
                  <a:t>h.- Altura del borde superior del panel: 0,62 m.</a:t>
                </a:r>
                <a:endParaRPr lang="en-US" sz="2400" dirty="0">
                  <a:effectLst/>
                </a:endParaRPr>
              </a:p>
              <a:p>
                <a:pPr algn="just"/>
                <a:r>
                  <a:rPr lang="es-ES_tradnl" sz="2400" dirty="0"/>
                  <a:t>A.- Área proyectada del panel: 0,61 m</a:t>
                </a:r>
                <a:r>
                  <a:rPr lang="es-ES_tradnl" sz="2400" baseline="30000" dirty="0"/>
                  <a:t>2</a:t>
                </a:r>
                <a:r>
                  <a:rPr lang="es-ES_tradnl" sz="2400" dirty="0"/>
                  <a:t>.</a:t>
                </a:r>
                <a:endParaRPr lang="en-US" sz="2400" dirty="0">
                  <a:effectLst/>
                </a:endParaRPr>
              </a:p>
              <a:p>
                <a:pPr algn="just"/>
                <a:r>
                  <a:rPr lang="es-ES_tradnl" sz="2400" dirty="0" err="1"/>
                  <a:t>Vf</a:t>
                </a:r>
                <a:r>
                  <a:rPr lang="es-ES_tradnl" sz="2400" dirty="0"/>
                  <a:t>.- Velocidad frontal de los vientos: 3,25 m/s</a:t>
                </a:r>
                <a:r>
                  <a:rPr lang="es-ES_tradnl" sz="2400" dirty="0">
                    <a:effectLst/>
                  </a:rPr>
                  <a:t>.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60946"/>
                <a:ext cx="7886700" cy="5078313"/>
              </a:xfrm>
              <a:prstGeom prst="rect">
                <a:avLst/>
              </a:prstGeom>
              <a:blipFill>
                <a:blip r:embed="rId2"/>
                <a:stretch>
                  <a:fillRect l="-1159" t="-960" r="-1236" b="-1801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05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Cálculo de carga de los vientos haciendo uso de NC 285:2003 ¨Carga de vientos. Método de Cálculo¨.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701964" y="1395126"/>
                <a:ext cx="787861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La presión de viento sobre los paneles y las estructuras de fijación se obtiene de acuerdo con la Norma Cubana de los Vientos NC 285: 2003.</a:t>
                </a:r>
                <a:endParaRPr lang="en-US" sz="2400" dirty="0"/>
              </a:p>
              <a:p>
                <a:r>
                  <a:rPr lang="es-ES" sz="2400" dirty="0"/>
                  <a:t> 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s-ES" sz="2400" baseline="-2500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Cs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Cr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Cf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>
                          <a:latin typeface="Cambria Math" panose="02040503050406030204" pitchFamily="18" charset="0"/>
                        </a:rPr>
                        <m:t>Cra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s-ES" sz="2400" u="sng" dirty="0"/>
                  <a:t>Donde: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/>
                  <a:t>q</a:t>
                </a:r>
                <a:r>
                  <a:rPr lang="es-ES" sz="2400" b="1" baseline="-25000" dirty="0"/>
                  <a:t>10</a:t>
                </a:r>
                <a:r>
                  <a:rPr lang="es-ES" sz="2400" b="1" dirty="0"/>
                  <a:t>:</a:t>
                </a:r>
                <a:r>
                  <a:rPr lang="es-ES" sz="2400" dirty="0"/>
                  <a:t> Presión básica característica del viento para una recurrencia de 25 años.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 err="1"/>
                  <a:t>Ct</a:t>
                </a:r>
                <a:r>
                  <a:rPr lang="es-ES" sz="2400" b="1" dirty="0"/>
                  <a:t>:</a:t>
                </a:r>
                <a:r>
                  <a:rPr lang="es-ES" sz="2400" dirty="0"/>
                  <a:t> Coeficiente de recurrencia es 0,90; para 25 años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/>
                  <a:t>Cs:</a:t>
                </a:r>
                <a:r>
                  <a:rPr lang="es-ES" sz="2400" dirty="0"/>
                  <a:t> Coeficiente de sitio considerando sitio expuesto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/>
                  <a:t>Ch</a:t>
                </a:r>
                <a:r>
                  <a:rPr lang="es-ES" sz="2400" dirty="0"/>
                  <a:t>: Coeficiente de altura para tipo de terreno B.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/>
                  <a:t>Cr:</a:t>
                </a:r>
                <a:r>
                  <a:rPr lang="es-ES" sz="2400" dirty="0"/>
                  <a:t> Coeficiente de ráfaga para altura menores de 10 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 err="1"/>
                  <a:t>Cra</a:t>
                </a:r>
                <a:r>
                  <a:rPr lang="es-ES" sz="2400" b="1" dirty="0"/>
                  <a:t>:</a:t>
                </a:r>
                <a:r>
                  <a:rPr lang="es-ES" sz="2400" dirty="0"/>
                  <a:t> Coeficiente de reducción de área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/>
                  <a:t>Cf:</a:t>
                </a:r>
                <a:r>
                  <a:rPr lang="es-ES" sz="2400" dirty="0"/>
                  <a:t> Coeficiente de forma.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4" y="1395126"/>
                <a:ext cx="7878618" cy="5262979"/>
              </a:xfrm>
              <a:prstGeom prst="rect">
                <a:avLst/>
              </a:prstGeom>
              <a:blipFill>
                <a:blip r:embed="rId2"/>
                <a:stretch>
                  <a:fillRect l="-1160" t="-927" b="-1738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79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800" b="1" u="sng" dirty="0"/>
              <a:t>Captación y conversión energéticas de las celdas fotovoltaicas a diferentes ángulos de inclinación. </a:t>
            </a:r>
            <a:r>
              <a:rPr lang="es-MX" sz="2800" b="1" u="sng" dirty="0"/>
              <a:t>(Rodríguez Gámez &amp; Antonio Vázquez, 2012)</a:t>
            </a:r>
            <a:endParaRPr lang="en-US" sz="2800" b="1" u="sng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06220"/>
              </p:ext>
            </p:extLst>
          </p:nvPr>
        </p:nvGraphicFramePr>
        <p:xfrm>
          <a:off x="730250" y="1773381"/>
          <a:ext cx="7886702" cy="31594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27476">
                  <a:extLst>
                    <a:ext uri="{9D8B030D-6E8A-4147-A177-3AD203B41FA5}">
                      <a16:colId xmlns:a16="http://schemas.microsoft.com/office/drawing/2014/main" val="3346904178"/>
                    </a:ext>
                  </a:extLst>
                </a:gridCol>
                <a:gridCol w="941672">
                  <a:extLst>
                    <a:ext uri="{9D8B030D-6E8A-4147-A177-3AD203B41FA5}">
                      <a16:colId xmlns:a16="http://schemas.microsoft.com/office/drawing/2014/main" val="1379764828"/>
                    </a:ext>
                  </a:extLst>
                </a:gridCol>
                <a:gridCol w="935362">
                  <a:extLst>
                    <a:ext uri="{9D8B030D-6E8A-4147-A177-3AD203B41FA5}">
                      <a16:colId xmlns:a16="http://schemas.microsoft.com/office/drawing/2014/main" val="968283060"/>
                    </a:ext>
                  </a:extLst>
                </a:gridCol>
                <a:gridCol w="1337584">
                  <a:extLst>
                    <a:ext uri="{9D8B030D-6E8A-4147-A177-3AD203B41FA5}">
                      <a16:colId xmlns:a16="http://schemas.microsoft.com/office/drawing/2014/main" val="2438608339"/>
                    </a:ext>
                  </a:extLst>
                </a:gridCol>
                <a:gridCol w="933786">
                  <a:extLst>
                    <a:ext uri="{9D8B030D-6E8A-4147-A177-3AD203B41FA5}">
                      <a16:colId xmlns:a16="http://schemas.microsoft.com/office/drawing/2014/main" val="251579433"/>
                    </a:ext>
                  </a:extLst>
                </a:gridCol>
                <a:gridCol w="938518">
                  <a:extLst>
                    <a:ext uri="{9D8B030D-6E8A-4147-A177-3AD203B41FA5}">
                      <a16:colId xmlns:a16="http://schemas.microsoft.com/office/drawing/2014/main" val="3831339113"/>
                    </a:ext>
                  </a:extLst>
                </a:gridCol>
                <a:gridCol w="933786">
                  <a:extLst>
                    <a:ext uri="{9D8B030D-6E8A-4147-A177-3AD203B41FA5}">
                      <a16:colId xmlns:a16="http://schemas.microsoft.com/office/drawing/2014/main" val="247117299"/>
                    </a:ext>
                  </a:extLst>
                </a:gridCol>
                <a:gridCol w="938518">
                  <a:extLst>
                    <a:ext uri="{9D8B030D-6E8A-4147-A177-3AD203B41FA5}">
                      <a16:colId xmlns:a16="http://schemas.microsoft.com/office/drawing/2014/main" val="2130049349"/>
                    </a:ext>
                  </a:extLst>
                </a:gridCol>
              </a:tblGrid>
              <a:tr h="371135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Grados de inclinación de los paneles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988538"/>
                  </a:ext>
                </a:extLst>
              </a:tr>
              <a:tr h="484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5º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10º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15º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22º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25º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30º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35º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40º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999653"/>
                  </a:ext>
                </a:extLst>
              </a:tr>
              <a:tr h="6680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Pérdidas en la captación </a:t>
                      </a:r>
                      <a:br>
                        <a:rPr lang="es-ES_tradnl" sz="2000" dirty="0">
                          <a:effectLst/>
                        </a:rPr>
                      </a:br>
                      <a:r>
                        <a:rPr lang="es-ES_tradnl" sz="2000" dirty="0">
                          <a:effectLst/>
                        </a:rPr>
                        <a:t>de energía, </a:t>
                      </a:r>
                      <a:r>
                        <a:rPr lang="es-ES_tradnl" sz="2000" dirty="0" err="1">
                          <a:effectLst/>
                        </a:rPr>
                        <a:t>Wh</a:t>
                      </a:r>
                      <a:r>
                        <a:rPr lang="es-ES_tradnl" sz="2000" dirty="0">
                          <a:effectLst/>
                        </a:rPr>
                        <a:t>/m</a:t>
                      </a:r>
                      <a:r>
                        <a:rPr lang="es-ES_tradnl" sz="2000" baseline="30000" dirty="0">
                          <a:effectLst/>
                        </a:rPr>
                        <a:t>2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Inclinación adecuada para la provincia de Cienfuegos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Pérdidas en la captación </a:t>
                      </a:r>
                      <a:br>
                        <a:rPr lang="es-ES_tradnl" sz="2000" dirty="0">
                          <a:effectLst/>
                        </a:rPr>
                      </a:br>
                      <a:r>
                        <a:rPr lang="es-ES_tradnl" sz="2000" dirty="0">
                          <a:effectLst/>
                        </a:rPr>
                        <a:t>de energía, </a:t>
                      </a:r>
                      <a:r>
                        <a:rPr lang="es-ES_tradnl" sz="2000" dirty="0" err="1">
                          <a:effectLst/>
                        </a:rPr>
                        <a:t>Wh</a:t>
                      </a:r>
                      <a:r>
                        <a:rPr lang="es-ES_tradnl" sz="2000" dirty="0">
                          <a:effectLst/>
                        </a:rPr>
                        <a:t>/m</a:t>
                      </a:r>
                      <a:r>
                        <a:rPr lang="es-ES_tradnl" sz="2000" baseline="30000" dirty="0">
                          <a:effectLst/>
                        </a:rPr>
                        <a:t>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7122"/>
                  </a:ext>
                </a:extLst>
              </a:tr>
              <a:tr h="484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-176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-59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-18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-23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-63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-103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-143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1938056"/>
                  </a:ext>
                </a:extLst>
              </a:tr>
              <a:tr h="6680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Pérdidas de conversión </a:t>
                      </a:r>
                      <a:br>
                        <a:rPr lang="es-ES_tradnl" sz="2000" dirty="0">
                          <a:effectLst/>
                        </a:rPr>
                      </a:br>
                      <a:r>
                        <a:rPr lang="es-ES_tradnl" sz="2000" dirty="0">
                          <a:effectLst/>
                        </a:rPr>
                        <a:t>energética, kWh/kWp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Pérdidas de conversión </a:t>
                      </a:r>
                      <a:br>
                        <a:rPr lang="es-ES_tradnl" sz="2000" dirty="0">
                          <a:effectLst/>
                        </a:rPr>
                      </a:br>
                      <a:r>
                        <a:rPr lang="es-ES_tradnl" sz="2000" dirty="0">
                          <a:effectLst/>
                        </a:rPr>
                        <a:t>energética, kWh/kWp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48879"/>
                  </a:ext>
                </a:extLst>
              </a:tr>
              <a:tr h="484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-32,4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-11,4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-5,0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-6,4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-17,4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-28,5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-39,6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8194666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34" y="4932865"/>
            <a:ext cx="3029516" cy="15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3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6987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Cálculo de carga de los vientos haciendo uso de NC 285:2003 ¨Carga de vientos. Método de Cálculo¨. </a:t>
            </a:r>
            <a:endParaRPr lang="en-US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01964" y="1255684"/>
            <a:ext cx="77400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Conociendo los coeficientes y con el valor de q</a:t>
            </a:r>
            <a:r>
              <a:rPr lang="es-ES_tradnl" sz="2800" baseline="-25000" dirty="0"/>
              <a:t>10 </a:t>
            </a:r>
            <a:r>
              <a:rPr lang="es-ES_tradnl" sz="2800" dirty="0"/>
              <a:t>tomado de </a:t>
            </a:r>
            <a:r>
              <a:rPr lang="es-ES" sz="2800" b="1" dirty="0"/>
              <a:t>NC 285:2003 </a:t>
            </a:r>
            <a:r>
              <a:rPr lang="es-ES_tradnl" sz="2800" dirty="0"/>
              <a:t>y sustituyendo en la ecuación </a:t>
            </a:r>
          </a:p>
          <a:p>
            <a:pPr algn="just"/>
            <a:r>
              <a:rPr lang="es-ES" sz="2800" dirty="0"/>
              <a:t>q = 1,3*0,9*1,10*0,48*1,46*0,93*1,55</a:t>
            </a:r>
            <a:r>
              <a:rPr lang="en-US" sz="2800" dirty="0"/>
              <a:t> </a:t>
            </a:r>
            <a:r>
              <a:rPr lang="es-ES" sz="2800" dirty="0"/>
              <a:t>= 1,3 </a:t>
            </a:r>
            <a:r>
              <a:rPr lang="es-ES" sz="2800" dirty="0" err="1"/>
              <a:t>kN</a:t>
            </a:r>
            <a:r>
              <a:rPr lang="es-ES" sz="2800" dirty="0"/>
              <a:t>/m</a:t>
            </a:r>
            <a:r>
              <a:rPr lang="es-ES" sz="2800" baseline="30000" dirty="0"/>
              <a:t>2</a:t>
            </a:r>
            <a:endParaRPr lang="en-U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Multiplicando por el área del panel se obtiene la carga que ejercen los vientos sobre estos.</a:t>
            </a:r>
            <a:endParaRPr lang="en-US" sz="2800" dirty="0"/>
          </a:p>
          <a:p>
            <a:pPr algn="ctr"/>
            <a:r>
              <a:rPr lang="es-ES" sz="2800" dirty="0"/>
              <a:t>q = 1,3*1,63</a:t>
            </a:r>
            <a:r>
              <a:rPr lang="en-US" sz="2800" dirty="0"/>
              <a:t> </a:t>
            </a:r>
            <a:r>
              <a:rPr lang="es-ES" sz="2800" dirty="0"/>
              <a:t>= 2 119 N</a:t>
            </a:r>
            <a:endParaRPr lang="en-US" sz="2800" dirty="0"/>
          </a:p>
          <a:p>
            <a:pPr algn="just"/>
            <a:r>
              <a:rPr lang="es-ES" sz="2800" dirty="0"/>
              <a:t>Este valor toma en consideración una región del país que abarca el occidente y centro. Su magnitud corresponde al máximo valor posible e incluye un factor de seguridad elevado para los cálculos de la fuerza de los vientos en esa región.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41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7892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Análisis del coeficiente de seguridad del conjunto. Fuente: (Autodesk Inventor Profesional 2017).</a:t>
            </a:r>
            <a:endParaRPr lang="en-US" sz="2400" dirty="0"/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58" y="1331624"/>
            <a:ext cx="6619096" cy="33897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628650" y="4879975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la figura III.16 el conjunto de panel-soporte, posee un coeficiente de seguridad mínimo de 1,66 ante las fuerzas provocadas por los vientos. son valores aceptables de seguridad de 1,5 – 2 (</a:t>
            </a:r>
            <a:r>
              <a:rPr lang="es-ES" sz="2400" dirty="0" err="1"/>
              <a:t>Shigley</a:t>
            </a:r>
            <a:r>
              <a:rPr lang="es-ES" sz="2400" dirty="0"/>
              <a:t>, 1990)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4244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28182"/>
            <a:ext cx="7886700" cy="761710"/>
          </a:xfrm>
        </p:spPr>
        <p:txBody>
          <a:bodyPr>
            <a:normAutofit/>
          </a:bodyPr>
          <a:lstStyle/>
          <a:p>
            <a:r>
              <a:rPr lang="es-ES" sz="3600" b="1" dirty="0"/>
              <a:t>Cálculo de resistencia de la edificación.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776431" y="928333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Cargas sobre la edificación. Fuente: Autores.</a:t>
            </a:r>
            <a:endParaRPr lang="en-U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68688"/>
              </p:ext>
            </p:extLst>
          </p:nvPr>
        </p:nvGraphicFramePr>
        <p:xfrm>
          <a:off x="628650" y="1389998"/>
          <a:ext cx="7886700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8005">
                  <a:extLst>
                    <a:ext uri="{9D8B030D-6E8A-4147-A177-3AD203B41FA5}">
                      <a16:colId xmlns:a16="http://schemas.microsoft.com/office/drawing/2014/main" val="2664018966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249832177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357989104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1251371029"/>
                    </a:ext>
                  </a:extLst>
                </a:gridCol>
                <a:gridCol w="1209963">
                  <a:extLst>
                    <a:ext uri="{9D8B030D-6E8A-4147-A177-3AD203B41FA5}">
                      <a16:colId xmlns:a16="http://schemas.microsoft.com/office/drawing/2014/main" val="3239595350"/>
                    </a:ext>
                  </a:extLst>
                </a:gridCol>
                <a:gridCol w="1726623">
                  <a:extLst>
                    <a:ext uri="{9D8B030D-6E8A-4147-A177-3AD203B41FA5}">
                      <a16:colId xmlns:a16="http://schemas.microsoft.com/office/drawing/2014/main" val="1271621902"/>
                    </a:ext>
                  </a:extLst>
                </a:gridCol>
              </a:tblGrid>
              <a:tr h="2555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Producto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Cantidad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Peso (kg)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Densidad</a:t>
                      </a: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Espesor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Total de carga (kg/m²)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213745"/>
                  </a:ext>
                </a:extLst>
              </a:tr>
              <a:tr h="124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Enrajonado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18 kg/m²/cm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 cm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3761671"/>
                  </a:ext>
                </a:extLst>
              </a:tr>
              <a:tr h="124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Capa asfáltica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 kg/m</a:t>
                      </a:r>
                      <a:r>
                        <a:rPr lang="es-ES" sz="1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603518"/>
                  </a:ext>
                </a:extLst>
              </a:tr>
              <a:tr h="124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Estructura metálica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2 376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 kg/m²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698546"/>
                  </a:ext>
                </a:extLst>
              </a:tr>
              <a:tr h="124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Paneles solares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1 440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95115"/>
                  </a:ext>
                </a:extLst>
              </a:tr>
              <a:tr h="124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Dados de apoyo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3513270"/>
                  </a:ext>
                </a:extLst>
              </a:tr>
              <a:tr h="2555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Carga producida por los vientos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3639176"/>
                  </a:ext>
                </a:extLst>
              </a:tr>
              <a:tr h="124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Cableado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250 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8763575"/>
                  </a:ext>
                </a:extLst>
              </a:tr>
              <a:tr h="124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Tornillos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7101471"/>
                  </a:ext>
                </a:extLst>
              </a:tr>
              <a:tr h="1248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159,5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4494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90683" y="2718515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ES_trad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42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1710"/>
          </a:xfrm>
        </p:spPr>
        <p:txBody>
          <a:bodyPr/>
          <a:lstStyle/>
          <a:p>
            <a:r>
              <a:rPr lang="es-ES" b="1" dirty="0"/>
              <a:t>Conclusiones.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8650" y="1126837"/>
            <a:ext cx="7886700" cy="4852266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es-ES_tradnl" sz="4700" dirty="0"/>
              <a:t>El Sistema Solar Fotovoltaico puede ser instalado en un área de 572,8 m</a:t>
            </a:r>
            <a:r>
              <a:rPr lang="es-ES_tradnl" sz="4700" baseline="30000" dirty="0"/>
              <a:t>2 </a:t>
            </a:r>
            <a:r>
              <a:rPr lang="es-ES_tradnl" sz="4700" dirty="0"/>
              <a:t>de cubierta de la edificación, con un total de 162 paneles fotovoltaicos del tipo </a:t>
            </a:r>
            <a:r>
              <a:rPr lang="es-ES_tradnl" sz="4700" dirty="0" err="1"/>
              <a:t>Desmukh</a:t>
            </a:r>
            <a:r>
              <a:rPr lang="es-ES_tradnl" sz="4700" dirty="0"/>
              <a:t> DSM-280, dos inversores </a:t>
            </a:r>
            <a:r>
              <a:rPr lang="es-ES_tradnl" sz="4700" dirty="0" err="1"/>
              <a:t>Sunny</a:t>
            </a:r>
            <a:r>
              <a:rPr lang="es-ES_tradnl" sz="4700" dirty="0"/>
              <a:t> </a:t>
            </a:r>
            <a:r>
              <a:rPr lang="es-ES_tradnl" sz="4700" dirty="0" err="1"/>
              <a:t>Tripower</a:t>
            </a:r>
            <a:r>
              <a:rPr lang="es-ES_tradnl" sz="4700" dirty="0"/>
              <a:t> 25000TL de 25 kW y para su fijación fueron necesarios un total de 30 mesas de fijación y 60 apoyos de hormigón fundidos.</a:t>
            </a:r>
            <a:endParaRPr lang="en-US" sz="4700" dirty="0"/>
          </a:p>
          <a:p>
            <a:pPr algn="just"/>
            <a:r>
              <a:rPr lang="es-ES_tradnl" sz="4700" dirty="0"/>
              <a:t>El sistema tiene capacidad para generar 187,86 kWh/día trabajando contra una solicitud media de la empresa de 170,76 kWh/día y un máximo de 270 kWh/día. En estas condiciones puede satisfacer cerca del 70% de la máxima demanda de la empresa.</a:t>
            </a:r>
          </a:p>
          <a:p>
            <a:pPr lvl="0" algn="just"/>
            <a:r>
              <a:rPr lang="es-ES_tradnl" sz="4700" dirty="0"/>
              <a:t>El solapamiento de las sombras producidas por los paneles es mínimo, solo afecta durante el horario de 8 am a 9 am según la simulación realizada en el software </a:t>
            </a:r>
            <a:r>
              <a:rPr lang="es-ES_tradnl" sz="4700" dirty="0" err="1"/>
              <a:t>PVsyst</a:t>
            </a:r>
            <a:r>
              <a:rPr lang="es-ES_tradnl" sz="4700" dirty="0"/>
              <a:t> 6.4.3.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31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8583"/>
          </a:xfrm>
        </p:spPr>
        <p:txBody>
          <a:bodyPr/>
          <a:lstStyle/>
          <a:p>
            <a:r>
              <a:rPr lang="es-ES" sz="3600" b="1" dirty="0"/>
              <a:t>Conclusiones. </a:t>
            </a:r>
            <a:r>
              <a:rPr lang="es-ES" sz="2800" b="1" dirty="0"/>
              <a:t>Continuación.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80679"/>
            <a:ext cx="7886700" cy="435133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_tradnl" dirty="0"/>
              <a:t>La incidencia de la fuerza de los vientos no afecta los paneles y las mesas de fijación, estos presentan un coeficiente de seguridad de 13,58 y transmitirán una fuerza sobre la edificación de 10,76 N.</a:t>
            </a:r>
            <a:endParaRPr lang="en-US" dirty="0"/>
          </a:p>
          <a:p>
            <a:pPr lvl="0" algn="just"/>
            <a:r>
              <a:rPr lang="es-ES_tradnl" dirty="0"/>
              <a:t>Las cargas sobre la cubierta de la edificación originadas por el peso del sistema solar fotovoltaico, y la fuerza de resistencia a los vientos, alcanza valores en el orden de 160 kg/m</a:t>
            </a:r>
            <a:r>
              <a:rPr lang="es-ES_tradnl" baseline="30000" dirty="0"/>
              <a:t>2</a:t>
            </a:r>
            <a:r>
              <a:rPr lang="es-ES_tradnl" dirty="0"/>
              <a:t> magnitud inferior a las cargas de resistencia de las edificaciones tipo “Girón” que alcanzan valores en el orden de 300 kg/m</a:t>
            </a:r>
            <a:r>
              <a:rPr lang="es-ES_tradnl" baseline="30000" dirty="0"/>
              <a:t>2</a:t>
            </a:r>
            <a:r>
              <a:rPr lang="es-ES_tradnl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2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cf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17272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4 CuadroTexto"/>
          <p:cNvSpPr txBox="1">
            <a:spLocks noChangeArrowheads="1"/>
          </p:cNvSpPr>
          <p:nvPr/>
        </p:nvSpPr>
        <p:spPr bwMode="auto">
          <a:xfrm>
            <a:off x="496317" y="3047300"/>
            <a:ext cx="7956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u="sng" dirty="0">
                <a:solidFill>
                  <a:srgbClr val="FF0000"/>
                </a:solidFill>
                <a:latin typeface="Bodoni MT" panose="02070603080606020203" pitchFamily="18" charset="0"/>
                <a:cs typeface="Calibri" panose="020F0502020204030204" pitchFamily="34" charset="0"/>
              </a:rPr>
              <a:t>MUCHAS GRACIAS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8589146-8C36-426A-B082-8EDAFBD96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41474"/>
            <a:ext cx="8229600" cy="1869048"/>
          </a:xfrm>
        </p:spPr>
        <p:txBody>
          <a:bodyPr>
            <a:normAutofit fontScale="90000"/>
          </a:bodyPr>
          <a:lstStyle/>
          <a:p>
            <a:r>
              <a:rPr lang="es-ES_tradnl" sz="24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_tradnl" sz="2400" b="1" i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GENERACIÓN ELÉCTRICA CON SISTEMAS FOTOVOLTAICOS EN CUBIERTAS  CONECTADOS A LA RED NACIONAL</a:t>
            </a:r>
            <a:r>
              <a:rPr lang="es-ES_tradnl" sz="24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s-C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3063E-D270-40E5-9C6A-13CF0F97C0EB}" type="slidenum">
              <a:rPr lang="es-ES"/>
              <a:pPr>
                <a:defRPr/>
              </a:pPr>
              <a:t>45</a:t>
            </a:fld>
            <a:endParaRPr lang="es-ES" dirty="0"/>
          </a:p>
        </p:txBody>
      </p:sp>
      <p:pic>
        <p:nvPicPr>
          <p:cNvPr id="4103" name="Picture 3" descr="Cnv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"/>
            <a:ext cx="17145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24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014" y="180399"/>
            <a:ext cx="7886700" cy="67858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Cálculo de la distancia mínima entre paneles.</a:t>
            </a:r>
            <a:endParaRPr lang="en-US" sz="3200" b="1" dirty="0"/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/>
          <a:stretch/>
        </p:blipFill>
        <p:spPr bwMode="auto">
          <a:xfrm>
            <a:off x="1930400" y="738909"/>
            <a:ext cx="4839855" cy="3375601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632979" y="4114510"/>
            <a:ext cx="8062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/>
              <a:t>d</a:t>
            </a:r>
            <a:r>
              <a:rPr lang="es-ES_tradnl" sz="2000" baseline="-25000" dirty="0" err="1"/>
              <a:t>mín</a:t>
            </a:r>
            <a:r>
              <a:rPr lang="es-ES_tradnl" sz="2000" dirty="0"/>
              <a:t>.- Distancia mínima entre aristas de paneles para evitar sombras, (m).</a:t>
            </a:r>
            <a:endParaRPr lang="en-US" sz="2000" dirty="0"/>
          </a:p>
          <a:p>
            <a:pPr lvl="0"/>
            <a:r>
              <a:rPr lang="es-ES_tradnl" sz="2000" dirty="0"/>
              <a:t>A.- Ancho del panel (columna de módulos en paralelo), (m).</a:t>
            </a:r>
            <a:endParaRPr lang="en-US" sz="2000" dirty="0"/>
          </a:p>
          <a:p>
            <a:r>
              <a:rPr lang="es-ES_tradnl" sz="2000" dirty="0"/>
              <a:t>h.- Componente de la altura del panel, (m).</a:t>
            </a:r>
            <a:endParaRPr lang="en-US" sz="2000" dirty="0"/>
          </a:p>
          <a:p>
            <a:r>
              <a:rPr lang="es-ES_tradnl" sz="2000" dirty="0"/>
              <a:t>β.- Grado de inclinación del panel respecto a la horizontal, (º). </a:t>
            </a:r>
            <a:endParaRPr lang="en-US" sz="2000" dirty="0"/>
          </a:p>
          <a:p>
            <a:r>
              <a:rPr lang="es-ES_tradnl" sz="2000" dirty="0"/>
              <a:t>Θ.- Ángulo de la sombra respecto a la horizontal, (º).</a:t>
            </a:r>
          </a:p>
          <a:p>
            <a:r>
              <a:rPr lang="es-ES_tradnl" sz="2000" dirty="0"/>
              <a:t>a.- Distancia de la arista superior de un panel a la arista inferior del otro (m).</a:t>
            </a:r>
            <a:endParaRPr lang="en-US" sz="2000" dirty="0"/>
          </a:p>
          <a:p>
            <a:r>
              <a:rPr lang="es-ES_tradnl" sz="2000" dirty="0"/>
              <a:t>b.- Distancia de la arista inferior del panel a la arista superior del mismo (m).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299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9201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Secuencia de cálculo.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628650" y="871194"/>
                <a:ext cx="78220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400" dirty="0"/>
                  <a:t>Los paneles FV tienen una magnitud (A) de 1,65 m, </a:t>
                </a:r>
              </a:p>
              <a:p>
                <a:r>
                  <a:rPr lang="es-ES_tradnl" sz="2400" dirty="0"/>
                  <a:t> 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s-E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22°</m:t>
                        </m:r>
                      </m:e>
                    </m:func>
                    <m:r>
                      <a:rPr lang="es-ES" sz="2400" i="1">
                        <a:latin typeface="Cambria Math" panose="02040503050406030204" pitchFamily="18" charset="0"/>
                      </a:rPr>
                      <m:t>∗1,6=0,62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871194"/>
                <a:ext cx="7822045" cy="830997"/>
              </a:xfrm>
              <a:prstGeom prst="rect">
                <a:avLst/>
              </a:prstGeom>
              <a:blipFill>
                <a:blip r:embed="rId2"/>
                <a:stretch>
                  <a:fillRect l="-1169" t="-5882" b="-9559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609612" y="1779058"/>
                <a:ext cx="76656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Calculo de la distancia (b) </a:t>
                </a:r>
                <a:endParaRPr lang="es-E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s-ES" sz="240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fName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  <m:r>
                        <a:rPr lang="es-ES" sz="24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sup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sz="2400">
                              <a:latin typeface="Cambria Math" panose="02040503050406030204" pitchFamily="18" charset="0"/>
                            </a:rPr>
                            <m:t>1,65=1,53</m:t>
                          </m:r>
                        </m:e>
                      </m:func>
                      <m:r>
                        <a:rPr lang="es-E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12" y="1779058"/>
                <a:ext cx="7665605" cy="830997"/>
              </a:xfrm>
              <a:prstGeom prst="rect">
                <a:avLst/>
              </a:prstGeom>
              <a:blipFill>
                <a:blip r:embed="rId3"/>
                <a:stretch>
                  <a:fillRect l="-1193" t="-5882" b="-9559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06869" y="2610055"/>
                <a:ext cx="7139709" cy="1363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Con el ángulo θ y la altura h se calcula </a:t>
                </a:r>
                <a:r>
                  <a:rPr lang="es-ES" sz="2400" b="1" u="sng" dirty="0"/>
                  <a:t>a</a:t>
                </a:r>
                <a:r>
                  <a:rPr lang="es-ES" sz="2400" dirty="0"/>
                  <a:t> </a:t>
                </a:r>
                <a:endParaRPr lang="es-E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_tradnl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_tradnl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_tradnl" sz="24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s-ES_tradnl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s-ES_tradnl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400">
                            <a:latin typeface="Cambria Math" panose="02040503050406030204" pitchFamily="18" charset="0"/>
                          </a:rPr>
                          <m:t>0.62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_tradnl" sz="24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s-ES_tradnl" sz="2400">
                                <a:latin typeface="Cambria Math" panose="02040503050406030204" pitchFamily="18" charset="0"/>
                              </a:rPr>
                              <m:t>68°</m:t>
                            </m:r>
                          </m:e>
                        </m:func>
                      </m:den>
                    </m:f>
                    <m:r>
                      <a:rPr lang="es-ES_tradnl" sz="2400">
                        <a:latin typeface="Cambria Math" panose="02040503050406030204" pitchFamily="18" charset="0"/>
                      </a:rPr>
                      <m:t>=0,25 </m:t>
                    </m:r>
                    <m:r>
                      <a:rPr lang="es-ES_tradnl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ES_tradnl" sz="2400" dirty="0"/>
                  <a:t> 			</a:t>
                </a:r>
              </a:p>
              <a:p>
                <a:r>
                  <a:rPr lang="es-ES_tradnl" sz="2400" dirty="0"/>
                  <a:t>Se normaliza este valor a 0,5 m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69" y="2610055"/>
                <a:ext cx="7139709" cy="1363450"/>
              </a:xfrm>
              <a:prstGeom prst="rect">
                <a:avLst/>
              </a:prstGeom>
              <a:blipFill>
                <a:blip r:embed="rId4"/>
                <a:stretch>
                  <a:fillRect l="-1366" t="-3571" b="-8929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785377" y="4247946"/>
                <a:ext cx="7729973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_tradnl" sz="2400" dirty="0"/>
                  <a:t>Se suma la distancia (a) más la distancia (b) para distancia mínima entre aristas inferiores de paneles para evitar la sombra sobre otro panel.</a:t>
                </a:r>
              </a:p>
              <a:p>
                <a:pPr algn="just"/>
                <a:endParaRPr lang="en-US" sz="24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=0,5+1,53=2,03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800" dirty="0"/>
                  <a:t>	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7" y="4247946"/>
                <a:ext cx="7729973" cy="2000548"/>
              </a:xfrm>
              <a:prstGeom prst="rect">
                <a:avLst/>
              </a:prstGeom>
              <a:blipFill>
                <a:blip r:embed="rId5"/>
                <a:stretch>
                  <a:fillRect l="-1262" t="-2439" r="-1183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9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50874"/>
          </a:xfrm>
        </p:spPr>
        <p:txBody>
          <a:bodyPr>
            <a:normAutofit/>
          </a:bodyPr>
          <a:lstStyle/>
          <a:p>
            <a:r>
              <a:rPr lang="es-MX" sz="4000" dirty="0"/>
              <a:t>Secuencia de cálculo. Continuación.</a:t>
            </a:r>
            <a:endParaRPr lang="en-US" sz="4000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87" y="650874"/>
            <a:ext cx="3937086" cy="25307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34511" y="3306528"/>
                <a:ext cx="8074977" cy="325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distancia d se determina por la ecuación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s-ES_trad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dmin</m:t>
                        </m:r>
                        <m:r>
                          <a:rPr lang="es-ES_trad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s-ES_trad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func>
                    <m:r>
                      <a:rPr lang="es-ES_trad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=2,03</m:t>
                    </m:r>
                    <m:r>
                      <a:rPr lang="es-ES_trad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_trad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1,6</m:t>
                    </m:r>
                    <m:r>
                      <a:rPr lang="es-ES_tradnl" sz="28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s-ES_trad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=0,38 </m:t>
                    </m:r>
                    <m:r>
                      <m:rPr>
                        <m:sty m:val="p"/>
                      </m:rPr>
                      <a:rPr lang="es-ES_trad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s-ES_trad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</m:t>
                    </m:r>
                  </m:oMath>
                </a14:m>
                <a:endParaRPr lang="es-ES_tradnl" sz="2800" dirty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_tradnl" sz="2800" dirty="0"/>
                  <a:t>Este valor se normaliza a 0,5 m para evitar interferencia entre los paneles y facilitar el acceso a la limpieza y mantenimiento.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11" y="3306528"/>
                <a:ext cx="8074977" cy="3257174"/>
              </a:xfrm>
              <a:prstGeom prst="rect">
                <a:avLst/>
              </a:prstGeom>
              <a:blipFill>
                <a:blip r:embed="rId3"/>
                <a:stretch>
                  <a:fillRect l="-1586" r="-1586" b="-4299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28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759" y="392837"/>
            <a:ext cx="7886700" cy="1103456"/>
          </a:xfrm>
        </p:spPr>
        <p:txBody>
          <a:bodyPr>
            <a:normAutofit/>
          </a:bodyPr>
          <a:lstStyle/>
          <a:p>
            <a:r>
              <a:rPr lang="es-ES" sz="3600" b="1" dirty="0"/>
              <a:t>Cálculo del número máximo teórico de paneles fotovoltaicos.</a:t>
            </a:r>
            <a:endParaRPr lang="en-US" sz="3600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1" y="1625602"/>
            <a:ext cx="5467927" cy="50089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01963" y="1856509"/>
                <a:ext cx="5929745" cy="677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N°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s-MX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s-MX" sz="24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filas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Ancho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edificacion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Distancia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entre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paneles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3" y="1856509"/>
                <a:ext cx="5929745" cy="677301"/>
              </a:xfrm>
              <a:prstGeom prst="rect">
                <a:avLst/>
              </a:prstGeom>
              <a:blipFill>
                <a:blip r:embed="rId3"/>
                <a:stretch>
                  <a:fillRect l="-1542" b="-2703"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54759" y="3140363"/>
                <a:ext cx="6418696" cy="72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_tradnl" sz="200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MX" sz="2000" b="0" i="0" smtClean="0">
                          <a:latin typeface="Cambria Math" panose="02040503050406030204" pitchFamily="18" charset="0"/>
                        </a:rPr>
                        <m:t>° </m:t>
                      </m:r>
                      <m:r>
                        <m:rPr>
                          <m:sty m:val="p"/>
                        </m:rPr>
                        <a:rPr lang="es-ES_tradnl" sz="20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ES_tradnl" sz="200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s-ES_tradnl" sz="20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ES_tradnl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2000">
                          <a:latin typeface="Cambria Math" panose="02040503050406030204" pitchFamily="18" charset="0"/>
                        </a:rPr>
                        <m:t>paneles</m:t>
                      </m:r>
                      <m:r>
                        <a:rPr lang="es-MX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_tradnl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2000">
                          <a:latin typeface="Cambria Math" panose="02040503050406030204" pitchFamily="18" charset="0"/>
                        </a:rPr>
                        <m:t>fila</m:t>
                      </m:r>
                      <m:r>
                        <a:rPr lang="es-ES_tradnl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_tradnl" sz="2000">
                              <a:latin typeface="Cambria Math" panose="02040503050406030204" pitchFamily="18" charset="0"/>
                            </a:rPr>
                            <m:t>Largo</m:t>
                          </m:r>
                          <m:r>
                            <a:rPr lang="es-ES_tradnl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_tradnl" sz="200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es-ES_tradnl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_tradnl" sz="2000">
                              <a:latin typeface="Cambria Math" panose="02040503050406030204" pitchFamily="18" charset="0"/>
                            </a:rPr>
                            <m:t>la</m:t>
                          </m:r>
                          <m:r>
                            <a:rPr lang="es-ES_tradnl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_tradnl" sz="2000">
                              <a:latin typeface="Cambria Math" panose="02040503050406030204" pitchFamily="18" charset="0"/>
                            </a:rPr>
                            <m:t>edificacion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_tradnl" sz="2000">
                              <a:latin typeface="Cambria Math" panose="02040503050406030204" pitchFamily="18" charset="0"/>
                            </a:rPr>
                            <m:t>Ancho</m:t>
                          </m:r>
                          <m:r>
                            <a:rPr lang="es-ES_tradnl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_tradnl" sz="2000">
                              <a:latin typeface="Cambria Math" panose="02040503050406030204" pitchFamily="18" charset="0"/>
                            </a:rPr>
                            <m:t>del</m:t>
                          </m:r>
                          <m:r>
                            <a:rPr lang="es-ES_tradnl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_tradnl" sz="2000">
                              <a:latin typeface="Cambria Math" panose="02040503050406030204" pitchFamily="18" charset="0"/>
                            </a:rPr>
                            <m:t>panel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9" y="3140363"/>
                <a:ext cx="6418696" cy="7293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2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3600" b="1" dirty="0"/>
              <a:t>Resultados del cálculo del arreglo y número de paneles.</a:t>
            </a:r>
            <a:endParaRPr lang="en-US" sz="36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12455"/>
              </p:ext>
            </p:extLst>
          </p:nvPr>
        </p:nvGraphicFramePr>
        <p:xfrm>
          <a:off x="789709" y="2142837"/>
          <a:ext cx="7564582" cy="2635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191">
                  <a:extLst>
                    <a:ext uri="{9D8B030D-6E8A-4147-A177-3AD203B41FA5}">
                      <a16:colId xmlns:a16="http://schemas.microsoft.com/office/drawing/2014/main" val="3276143055"/>
                    </a:ext>
                  </a:extLst>
                </a:gridCol>
                <a:gridCol w="1000914">
                  <a:extLst>
                    <a:ext uri="{9D8B030D-6E8A-4147-A177-3AD203B41FA5}">
                      <a16:colId xmlns:a16="http://schemas.microsoft.com/office/drawing/2014/main" val="3064055205"/>
                    </a:ext>
                  </a:extLst>
                </a:gridCol>
                <a:gridCol w="938616">
                  <a:extLst>
                    <a:ext uri="{9D8B030D-6E8A-4147-A177-3AD203B41FA5}">
                      <a16:colId xmlns:a16="http://schemas.microsoft.com/office/drawing/2014/main" val="3388406837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939697859"/>
                    </a:ext>
                  </a:extLst>
                </a:gridCol>
                <a:gridCol w="1339812">
                  <a:extLst>
                    <a:ext uri="{9D8B030D-6E8A-4147-A177-3AD203B41FA5}">
                      <a16:colId xmlns:a16="http://schemas.microsoft.com/office/drawing/2014/main" val="3150275232"/>
                    </a:ext>
                  </a:extLst>
                </a:gridCol>
                <a:gridCol w="1295788">
                  <a:extLst>
                    <a:ext uri="{9D8B030D-6E8A-4147-A177-3AD203B41FA5}">
                      <a16:colId xmlns:a16="http://schemas.microsoft.com/office/drawing/2014/main" val="2262667463"/>
                    </a:ext>
                  </a:extLst>
                </a:gridCol>
                <a:gridCol w="1095606">
                  <a:extLst>
                    <a:ext uri="{9D8B030D-6E8A-4147-A177-3AD203B41FA5}">
                      <a16:colId xmlns:a16="http://schemas.microsoft.com/office/drawing/2014/main" val="1441640577"/>
                    </a:ext>
                  </a:extLst>
                </a:gridCol>
              </a:tblGrid>
              <a:tr h="740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Área N</a:t>
                      </a:r>
                      <a:r>
                        <a:rPr lang="es-ES" sz="2400" baseline="30000">
                          <a:effectLst/>
                          <a:latin typeface="+mn-lt"/>
                        </a:rPr>
                        <a:t>o</a:t>
                      </a:r>
                      <a:r>
                        <a:rPr lang="es-ES" sz="2400">
                          <a:effectLst/>
                          <a:latin typeface="+mn-lt"/>
                        </a:rPr>
                        <a:t>.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Ancho (m)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Largo (m)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N</a:t>
                      </a:r>
                      <a:r>
                        <a:rPr lang="es-ES" sz="2400" baseline="30000">
                          <a:effectLst/>
                          <a:latin typeface="+mn-lt"/>
                        </a:rPr>
                        <a:t>o</a:t>
                      </a:r>
                      <a:r>
                        <a:rPr lang="es-ES" sz="2400">
                          <a:effectLst/>
                          <a:latin typeface="+mn-lt"/>
                        </a:rPr>
                        <a:t>. de Filas 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N</a:t>
                      </a:r>
                      <a:r>
                        <a:rPr lang="es-ES" sz="2400" baseline="30000" dirty="0">
                          <a:effectLst/>
                          <a:latin typeface="+mn-lt"/>
                        </a:rPr>
                        <a:t>o</a:t>
                      </a:r>
                      <a:r>
                        <a:rPr lang="es-ES" sz="2400" dirty="0">
                          <a:effectLst/>
                          <a:latin typeface="+mn-lt"/>
                        </a:rPr>
                        <a:t>. de Columnas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Total de Paneles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Área (m</a:t>
                      </a:r>
                      <a:r>
                        <a:rPr lang="es-ES" sz="2400" baseline="30000">
                          <a:effectLst/>
                          <a:latin typeface="+mn-lt"/>
                        </a:rPr>
                        <a:t>2</a:t>
                      </a:r>
                      <a:r>
                        <a:rPr lang="es-ES" sz="2400">
                          <a:effectLst/>
                          <a:latin typeface="+mn-lt"/>
                        </a:rPr>
                        <a:t>)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80439003"/>
                  </a:ext>
                </a:extLst>
              </a:tr>
              <a:tr h="368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12,3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11,5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48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141,45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55088275"/>
                  </a:ext>
                </a:extLst>
              </a:tr>
              <a:tr h="368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8,6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18,5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4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48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159,1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83060126"/>
                  </a:ext>
                </a:extLst>
              </a:tr>
              <a:tr h="368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16,5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8,5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48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140,25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71529957"/>
                  </a:ext>
                </a:extLst>
              </a:tr>
              <a:tr h="368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4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40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132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49923126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184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572,8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0982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747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2036</Words>
  <Application>Microsoft Office PowerPoint</Application>
  <PresentationFormat>Presentación en pantalla (4:3)</PresentationFormat>
  <Paragraphs>463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2" baseType="lpstr">
      <vt:lpstr>Arial</vt:lpstr>
      <vt:lpstr>Bodoni MT</vt:lpstr>
      <vt:lpstr>Calibri</vt:lpstr>
      <vt:lpstr>Calibri Light</vt:lpstr>
      <vt:lpstr>Cambria Math</vt:lpstr>
      <vt:lpstr>Times New Roman</vt:lpstr>
      <vt:lpstr>Tema de Office</vt:lpstr>
      <vt:lpstr>“GENERACIÓN ELÉCTRICA CON SISTEMAS FOTOVOLTAICOS EN CUBIERTAS  CONECTADOS A LA RED NACIONAL.” </vt:lpstr>
      <vt:lpstr>Metodología cálculo manual de SSFV.</vt:lpstr>
      <vt:lpstr>Selección del panel fotovoltaico.</vt:lpstr>
      <vt:lpstr>Captación y conversión energéticas de las celdas fotovoltaicas a diferentes ángulos de inclinación. (Rodríguez Gámez &amp; Antonio Vázquez, 2012)</vt:lpstr>
      <vt:lpstr>Cálculo de la distancia mínima entre paneles.</vt:lpstr>
      <vt:lpstr>Secuencia de cálculo.</vt:lpstr>
      <vt:lpstr>Secuencia de cálculo. Continuación.</vt:lpstr>
      <vt:lpstr>Cálculo del número máximo teórico de paneles fotovoltaicos.</vt:lpstr>
      <vt:lpstr>Resultados del cálculo del arreglo y número de paneles.</vt:lpstr>
      <vt:lpstr>Comprobación de la distancia real entre paneles.</vt:lpstr>
      <vt:lpstr>Cálculo de la distancia entre columnas </vt:lpstr>
      <vt:lpstr>Resultados del cálculo de comprobación.</vt:lpstr>
      <vt:lpstr>Determinación de la energía generada.</vt:lpstr>
      <vt:lpstr>Tabla III.5. Resultados de la generación del sistema fotovoltaico.</vt:lpstr>
      <vt:lpstr>Disposición de área/potencia.</vt:lpstr>
      <vt:lpstr>Cálculo del número real de paneles.</vt:lpstr>
      <vt:lpstr>Resultados de cálculo del arreglo y número de paneles reales.</vt:lpstr>
      <vt:lpstr>Resumen de resultados reales. Fuente: Autores.</vt:lpstr>
      <vt:lpstr>Selección del Inversor.</vt:lpstr>
      <vt:lpstr>Cálculo del número de inversores.</vt:lpstr>
      <vt:lpstr>Simulación de sistema solar fotovoltaico en el software PVsyst.</vt:lpstr>
      <vt:lpstr>Información general del software.</vt:lpstr>
      <vt:lpstr>Resumen de datos de la simulación.</vt:lpstr>
      <vt:lpstr>Pérdidas globales asociadas al sistema. </vt:lpstr>
      <vt:lpstr>Factor de rendimiento. Fuente: (PVsyst 6.4.3, 2019).</vt:lpstr>
      <vt:lpstr>Resultados de producción de energía por meses. Fuente: Autores.</vt:lpstr>
      <vt:lpstr>Montaje de los paneles en el edificio. Fuente: (PVsyst 6.4.3, 2019).</vt:lpstr>
      <vt:lpstr>Montaje de los paneles reales en el edificio. Fuente: (PVsyst 6.4.3, 2019).</vt:lpstr>
      <vt:lpstr>Incidencia de sombra sobre los paneles teóricos a las 8 am. Fuente: (PVsyst 6.4.3, 2019).</vt:lpstr>
      <vt:lpstr>Incidencia de sombra sobre los paneles teóricos a las 9 am. Fuente: (PVsyst 6.4.3, 2019).</vt:lpstr>
      <vt:lpstr>Incidencia de sombra sobre los paneles reales a las 8 am. Fuente: (PVsyst 6.4.3, 2019).</vt:lpstr>
      <vt:lpstr>Incidencia de sombra sobre los paneles reales a las 9 am. Fuente: (PVsyst 6.4.3, 2019).</vt:lpstr>
      <vt:lpstr>Comprobación de los resultados obtenidos.</vt:lpstr>
      <vt:lpstr>Análisis del efecto de la fuerza de los vientos sobre los paneles solares y la estructura de fijación.</vt:lpstr>
      <vt:lpstr>III.3.- Determinación de la fuerza promedio anual producida por los vientos sobre los paneles</vt:lpstr>
      <vt:lpstr>III.3.- Determinación de la fuerza…Continuación.</vt:lpstr>
      <vt:lpstr>III.3.- Determinación de la fuerza…Continuación.</vt:lpstr>
      <vt:lpstr>III.3.- Determinación de la fuerza…Continuación.</vt:lpstr>
      <vt:lpstr>Cálculo de carga de los vientos haciendo uso de NC 285:2003 ¨Carga de vientos. Método de Cálculo¨. </vt:lpstr>
      <vt:lpstr>Cálculo de carga de los vientos haciendo uso de NC 285:2003 ¨Carga de vientos. Método de Cálculo¨. </vt:lpstr>
      <vt:lpstr>Análisis del coeficiente de seguridad del conjunto. Fuente: (Autodesk Inventor Profesional 2017).</vt:lpstr>
      <vt:lpstr>Cálculo de resistencia de la edificación.</vt:lpstr>
      <vt:lpstr>Conclusiones.</vt:lpstr>
      <vt:lpstr>Conclusiones. Continuación.</vt:lpstr>
      <vt:lpstr>“GENERACIÓN ELÉCTRICA CON SISTEMAS FOTOVOLTAICOS EN CUBIERTAS  CONECTADOS A LA RED NACIONAL.”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III. Estudio de Caso. Empresa Materiales de la Construcción Cienfuegos.</dc:title>
  <dc:creator>Pepe</dc:creator>
  <cp:lastModifiedBy>LENOVO</cp:lastModifiedBy>
  <cp:revision>48</cp:revision>
  <dcterms:created xsi:type="dcterms:W3CDTF">2023-03-23T22:56:21Z</dcterms:created>
  <dcterms:modified xsi:type="dcterms:W3CDTF">2025-09-22T20:22:23Z</dcterms:modified>
</cp:coreProperties>
</file>