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739" r:id="rId2"/>
    <p:sldId id="740" r:id="rId3"/>
    <p:sldId id="741" r:id="rId4"/>
    <p:sldId id="742" r:id="rId5"/>
    <p:sldId id="743" r:id="rId6"/>
    <p:sldId id="744" r:id="rId7"/>
    <p:sldId id="745" r:id="rId8"/>
    <p:sldId id="746" r:id="rId9"/>
    <p:sldId id="747" r:id="rId10"/>
    <p:sldId id="748" r:id="rId11"/>
    <p:sldId id="749" r:id="rId12"/>
    <p:sldId id="750" r:id="rId13"/>
    <p:sldId id="751" r:id="rId14"/>
    <p:sldId id="752" r:id="rId15"/>
    <p:sldId id="753" r:id="rId16"/>
    <p:sldId id="754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755" r:id="rId27"/>
    <p:sldId id="75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E48DF-9F18-4CA2-8E7C-18CBED7811CA}" type="datetimeFigureOut">
              <a:rPr lang="es-CU" smtClean="0"/>
              <a:t>22/9/2025</a:t>
            </a:fld>
            <a:endParaRPr lang="es-CU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U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41BBC-6046-4767-9F81-475C3E04A274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02900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5AE68-366F-4BF8-869C-CA0EC26C9B7E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325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574-7AC6-4E9A-AC74-D9FF325BA89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26AB-81A7-432C-AE24-BE778A86A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2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574-7AC6-4E9A-AC74-D9FF325BA89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26AB-81A7-432C-AE24-BE778A86A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8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574-7AC6-4E9A-AC74-D9FF325BA89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26AB-81A7-432C-AE24-BE778A86A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574-7AC6-4E9A-AC74-D9FF325BA89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26AB-81A7-432C-AE24-BE778A86A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1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574-7AC6-4E9A-AC74-D9FF325BA89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26AB-81A7-432C-AE24-BE778A86A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3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574-7AC6-4E9A-AC74-D9FF325BA89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26AB-81A7-432C-AE24-BE778A86A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574-7AC6-4E9A-AC74-D9FF325BA89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26AB-81A7-432C-AE24-BE778A86A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5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574-7AC6-4E9A-AC74-D9FF325BA89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26AB-81A7-432C-AE24-BE778A86A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2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574-7AC6-4E9A-AC74-D9FF325BA89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26AB-81A7-432C-AE24-BE778A86A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7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574-7AC6-4E9A-AC74-D9FF325BA89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26AB-81A7-432C-AE24-BE778A86A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6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574-7AC6-4E9A-AC74-D9FF325BA89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26AB-81A7-432C-AE24-BE778A86A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5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E5574-7AC6-4E9A-AC74-D9FF325BA89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126AB-81A7-432C-AE24-BE778A86A4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0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ucf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17272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4 CuadroTexto"/>
          <p:cNvSpPr txBox="1">
            <a:spLocks noChangeArrowheads="1"/>
          </p:cNvSpPr>
          <p:nvPr/>
        </p:nvSpPr>
        <p:spPr bwMode="auto">
          <a:xfrm>
            <a:off x="1778000" y="3580014"/>
            <a:ext cx="79560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3200" b="1" u="sng" dirty="0">
                <a:solidFill>
                  <a:srgbClr val="FF0000"/>
                </a:solidFill>
                <a:latin typeface="Bodoni MT" panose="02070603080606020203" pitchFamily="18" charset="0"/>
                <a:cs typeface="Calibri" panose="020F0502020204030204" pitchFamily="34" charset="0"/>
              </a:rPr>
              <a:t>Metodología de cálculo SSFV. </a:t>
            </a:r>
            <a:endParaRPr lang="es-ES" sz="3200" b="1" u="sng" dirty="0">
              <a:solidFill>
                <a:srgbClr val="FF0000"/>
              </a:solidFill>
              <a:latin typeface="Bodoni MT" panose="02070603080606020203" pitchFamily="18" charset="0"/>
              <a:cs typeface="Calibri" panose="020F050202020403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8589146-8C36-426A-B082-8EDAFBD96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41474"/>
            <a:ext cx="8229600" cy="1869048"/>
          </a:xfrm>
        </p:spPr>
        <p:txBody>
          <a:bodyPr>
            <a:normAutofit fontScale="90000"/>
          </a:bodyPr>
          <a:lstStyle/>
          <a:p>
            <a:r>
              <a:rPr lang="es-ES_tradnl" sz="24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_tradnl" sz="2400" b="1" i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GENERACIÓN ELÉCTRICA CON SISTEMAS FOTOVOLTAICOS EN CUBIERTAS  CONECTADOS A LA RED NACIONAL</a:t>
            </a:r>
            <a:r>
              <a:rPr lang="es-ES_tradnl" sz="24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r>
              <a:rPr lang="es-C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U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D370AF-C074-4215-A6D7-DC9AE4BD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346" y="5525119"/>
            <a:ext cx="6858000" cy="1655762"/>
          </a:xfrm>
        </p:spPr>
        <p:txBody>
          <a:bodyPr/>
          <a:lstStyle/>
          <a:p>
            <a:r>
              <a:rPr lang="es-US" sz="18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Facilitador: </a:t>
            </a:r>
            <a:r>
              <a:rPr lang="es-ES_tradnl" sz="18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Profesor Auxiliar </a:t>
            </a:r>
            <a:r>
              <a:rPr lang="es-ES_tradnl" sz="1800" b="1" dirty="0" err="1" smtClean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Dr.C</a:t>
            </a:r>
            <a:r>
              <a:rPr lang="es-ES_tradnl" sz="1800" b="1" dirty="0" smtClean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800" b="1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Ing. Reinier Jiménez Borges</a:t>
            </a:r>
            <a:endParaRPr lang="es-C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3063E-D270-40E5-9C6A-13CF0F97C0EB}" type="slidenum">
              <a:rPr lang="es-ES"/>
              <a:pPr>
                <a:defRPr/>
              </a:pPr>
              <a:t>1</a:t>
            </a:fld>
            <a:endParaRPr lang="es-ES" dirty="0"/>
          </a:p>
        </p:txBody>
      </p:sp>
      <p:pic>
        <p:nvPicPr>
          <p:cNvPr id="4103" name="Picture 3" descr="Cnv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57200"/>
            <a:ext cx="17145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D302A3-BC30-48D8-B07D-FF8F2367BDD8}"/>
              </a:ext>
            </a:extLst>
          </p:cNvPr>
          <p:cNvSpPr txBox="1"/>
          <p:nvPr/>
        </p:nvSpPr>
        <p:spPr>
          <a:xfrm>
            <a:off x="2759846" y="616833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Cienfuegos</a:t>
            </a:r>
            <a:r>
              <a:rPr lang="es-ES"/>
              <a:t>, </a:t>
            </a:r>
            <a:r>
              <a:rPr lang="es-ES" smtClean="0"/>
              <a:t>2025</a:t>
            </a:r>
            <a:endParaRPr lang="es-C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8503CA-F11A-4E14-8867-BFCBECC4B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85"/>
            <a:ext cx="9144000" cy="66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82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7D387A-5BB3-4CEF-94D7-29654D110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620"/>
            <a:ext cx="9144000" cy="66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8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4F7E07-1C3E-424D-8E99-70D85AEE9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55"/>
            <a:ext cx="9144000" cy="66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2E4889-B0E5-4DDB-9000-6B210F6B0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64"/>
            <a:ext cx="9144000" cy="66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69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9B19BE-DC73-4D5E-9E4A-25842B8BF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51"/>
            <a:ext cx="9144000" cy="66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7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18DE3E-CAAE-4718-AA68-DAB6AC6BB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51"/>
            <a:ext cx="9144000" cy="66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89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17A5D4-F898-410D-BB47-89CA0970E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62"/>
            <a:ext cx="9144000" cy="66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43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3600" dirty="0"/>
              <a:t>Esquema del sistema de generación fotovoltaica.</a:t>
            </a:r>
            <a:endParaRPr lang="en-US" sz="3600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91" y="1847273"/>
            <a:ext cx="5486400" cy="2872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07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558746"/>
                  </p:ext>
                </p:extLst>
              </p:nvPr>
            </p:nvGraphicFramePr>
            <p:xfrm>
              <a:off x="730249" y="1311563"/>
              <a:ext cx="7785677" cy="472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007">
                      <a:extLst>
                        <a:ext uri="{9D8B030D-6E8A-4147-A177-3AD203B41FA5}">
                          <a16:colId xmlns:a16="http://schemas.microsoft.com/office/drawing/2014/main" val="384988838"/>
                        </a:ext>
                      </a:extLst>
                    </a:gridCol>
                    <a:gridCol w="7107670">
                      <a:extLst>
                        <a:ext uri="{9D8B030D-6E8A-4147-A177-3AD203B41FA5}">
                          <a16:colId xmlns:a16="http://schemas.microsoft.com/office/drawing/2014/main" val="2455479575"/>
                        </a:ext>
                      </a:extLst>
                    </a:gridCol>
                  </a:tblGrid>
                  <a:tr h="4207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800" dirty="0">
                              <a:latin typeface="Berlin Sans FB Demi" panose="020E0802020502020306" pitchFamily="34" charset="0"/>
                            </a:rPr>
                            <a:t>N°</a:t>
                          </a:r>
                          <a:endParaRPr lang="en-US" sz="2800" dirty="0">
                            <a:latin typeface="Berlin Sans FB Demi" panose="020E0802020502020306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800" dirty="0">
                              <a:latin typeface="Berlin Sans FB Demi" panose="020E0802020502020306" pitchFamily="34" charset="0"/>
                            </a:rPr>
                            <a:t>Parámetro</a:t>
                          </a:r>
                          <a:endParaRPr lang="en-US" sz="2800" dirty="0">
                            <a:latin typeface="Berlin Sans FB Demi" panose="020E0802020502020306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353789"/>
                      </a:ext>
                    </a:extLst>
                  </a:tr>
                  <a:tr h="420793">
                    <a:tc>
                      <a:txBody>
                        <a:bodyPr/>
                        <a:lstStyle/>
                        <a:p>
                          <a:r>
                            <a:rPr lang="es-MX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Energía útil entregada por el SSFV (Eu)</a:t>
                          </a:r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81444"/>
                      </a:ext>
                    </a:extLst>
                  </a:tr>
                  <a:tr h="4207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𝐼𝑠𝑖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es-ES_tradnl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s-ES_tradnl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3329920"/>
                      </a:ext>
                    </a:extLst>
                  </a:tr>
                  <a:tr h="4207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800" dirty="0">
                              <a:latin typeface="+mn-lt"/>
                            </a:rPr>
                            <a:t>Donde:</a:t>
                          </a:r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888809"/>
                      </a:ext>
                    </a:extLst>
                  </a:tr>
                  <a:tr h="21039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Isi. – Irradiación solar incidente sobre los paneles (</a:t>
                          </a:r>
                          <a:r>
                            <a:rPr lang="es-ES_tradnl" sz="2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Wh</a:t>
                          </a:r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/m</a:t>
                          </a:r>
                          <a:r>
                            <a:rPr lang="es-ES_tradnl" sz="2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*día)</a:t>
                          </a:r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S.- Superficie del generador (panel SFV) (m</a:t>
                          </a:r>
                          <a:r>
                            <a:rPr lang="es-ES_tradnl" sz="2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𝐺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- Rendimiento del generador (%)</a:t>
                          </a:r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- Rendimiento del regulador (%).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- Rendimiento del acumulador (batería) (%)</a:t>
                          </a:r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0879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558746"/>
                  </p:ext>
                </p:extLst>
              </p:nvPr>
            </p:nvGraphicFramePr>
            <p:xfrm>
              <a:off x="730249" y="1311563"/>
              <a:ext cx="7785677" cy="472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007">
                      <a:extLst>
                        <a:ext uri="{9D8B030D-6E8A-4147-A177-3AD203B41FA5}">
                          <a16:colId xmlns:a16="http://schemas.microsoft.com/office/drawing/2014/main" val="384988838"/>
                        </a:ext>
                      </a:extLst>
                    </a:gridCol>
                    <a:gridCol w="7107670">
                      <a:extLst>
                        <a:ext uri="{9D8B030D-6E8A-4147-A177-3AD203B41FA5}">
                          <a16:colId xmlns:a16="http://schemas.microsoft.com/office/drawing/2014/main" val="24554795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800" dirty="0" smtClean="0">
                              <a:latin typeface="Berlin Sans FB Demi" panose="020E0802020502020306" pitchFamily="34" charset="0"/>
                            </a:rPr>
                            <a:t>N°</a:t>
                          </a:r>
                          <a:endParaRPr lang="en-US" sz="2800" dirty="0">
                            <a:latin typeface="Berlin Sans FB Demi" panose="020E0802020502020306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800" dirty="0" smtClean="0">
                              <a:latin typeface="Berlin Sans FB Demi" panose="020E0802020502020306" pitchFamily="34" charset="0"/>
                            </a:rPr>
                            <a:t>Parámetro</a:t>
                          </a:r>
                          <a:endParaRPr lang="en-US" sz="2800" dirty="0">
                            <a:latin typeface="Berlin Sans FB Demi" panose="020E0802020502020306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35378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s-MX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sz="2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Energía útil entregada por el SSFV (Eu)</a:t>
                          </a:r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8144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97" t="-211765" r="-428" b="-64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332992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800" dirty="0" smtClean="0">
                              <a:latin typeface="+mn-lt"/>
                            </a:rPr>
                            <a:t>Donde:</a:t>
                          </a:r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888809"/>
                      </a:ext>
                    </a:extLst>
                  </a:tr>
                  <a:tr h="2651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97" t="-80275" r="-428" b="-64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08795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9738" y="475963"/>
            <a:ext cx="7886700" cy="632402"/>
          </a:xfrm>
        </p:spPr>
        <p:txBody>
          <a:bodyPr>
            <a:normAutofit fontScale="90000"/>
          </a:bodyPr>
          <a:lstStyle/>
          <a:p>
            <a:r>
              <a:rPr lang="es-MX" u="sng" dirty="0"/>
              <a:t>Secuencia de cálculo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16119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txBody>
          <a:bodyPr>
            <a:normAutofit/>
          </a:bodyPr>
          <a:lstStyle/>
          <a:p>
            <a:r>
              <a:rPr lang="es-MX" sz="4000" u="sng" dirty="0"/>
              <a:t>Secuencia de cálculo. Continuación</a:t>
            </a:r>
            <a:endParaRPr lang="en-US" sz="4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1059478"/>
                  </p:ext>
                </p:extLst>
              </p:nvPr>
            </p:nvGraphicFramePr>
            <p:xfrm>
              <a:off x="794327" y="1205636"/>
              <a:ext cx="7536873" cy="4869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1964">
                      <a:extLst>
                        <a:ext uri="{9D8B030D-6E8A-4147-A177-3AD203B41FA5}">
                          <a16:colId xmlns:a16="http://schemas.microsoft.com/office/drawing/2014/main" val="1675660697"/>
                        </a:ext>
                      </a:extLst>
                    </a:gridCol>
                    <a:gridCol w="6834909">
                      <a:extLst>
                        <a:ext uri="{9D8B030D-6E8A-4147-A177-3AD203B41FA5}">
                          <a16:colId xmlns:a16="http://schemas.microsoft.com/office/drawing/2014/main" val="1462391032"/>
                        </a:ext>
                      </a:extLst>
                    </a:gridCol>
                  </a:tblGrid>
                  <a:tr h="4266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800" dirty="0">
                              <a:latin typeface="+mn-lt"/>
                            </a:rPr>
                            <a:t>N°</a:t>
                          </a:r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800" dirty="0">
                              <a:latin typeface="+mn-lt"/>
                            </a:rPr>
                            <a:t>Parámetro</a:t>
                          </a:r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6635610"/>
                      </a:ext>
                    </a:extLst>
                  </a:tr>
                  <a:tr h="4266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800" dirty="0">
                              <a:latin typeface="+mn-lt"/>
                            </a:rPr>
                            <a:t>2</a:t>
                          </a:r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Cálculo del rendimiento del generador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lang="es-ES_tradnl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s-ES_tradnl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𝐺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055878"/>
                      </a:ext>
                    </a:extLst>
                  </a:tr>
                  <a:tr h="426638">
                    <a:tc>
                      <a:txBody>
                        <a:bodyPr/>
                        <a:lstStyle/>
                        <a:p>
                          <a:endParaRPr lang="en-US" sz="28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(Radiación de 1 000 W/m</a:t>
                          </a:r>
                          <a:r>
                            <a:rPr lang="es-ES_tradnl" sz="2800" kern="120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s-ES_tradnl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 y t </a:t>
                          </a:r>
                          <a:r>
                            <a:rPr lang="es-ES_tradnl" sz="28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panel</a:t>
                          </a:r>
                          <a:r>
                            <a:rPr lang="es-ES_tradnl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25 °C)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5022704"/>
                      </a:ext>
                    </a:extLst>
                  </a:tr>
                  <a:tr h="784836">
                    <a:tc>
                      <a:txBody>
                        <a:bodyPr/>
                        <a:lstStyle/>
                        <a:p>
                          <a:endParaRPr lang="en-US" sz="28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s-ES_tradnl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s-ES_tradnl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r>
                                      <a:rPr lang="es-ES_tradnl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  <m:r>
                                      <a:rPr lang="es-ES_tradnl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  <m:r>
                                      <a:rPr lang="es-ES_tradnl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𝑂𝑃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ES_tradnl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es-ES_tradnl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𝑆</m:t>
                                    </m:r>
                                    <m:r>
                                      <a:rPr lang="es-ES_tradnl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∗1000)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5218303"/>
                      </a:ext>
                    </a:extLst>
                  </a:tr>
                  <a:tr h="513413"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Donde: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796050"/>
                      </a:ext>
                    </a:extLst>
                  </a:tr>
                  <a:tr h="1822453">
                    <a:tc>
                      <a:txBody>
                        <a:bodyPr/>
                        <a:lstStyle/>
                        <a:p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_tradnl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:r>
                            <a:rPr lang="es-ES_tradnl" sz="28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N. - </a:t>
                          </a:r>
                          <a:r>
                            <a:rPr lang="es-ES_tradnl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Potencia nominal panel (Watt pico) (</a:t>
                          </a:r>
                          <a:r>
                            <a:rPr lang="es-ES_tradnl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Wp</a:t>
                          </a:r>
                          <a:r>
                            <a:rPr lang="es-ES_tradnl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2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s-ES_tradnl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N.- Número de paneles</a:t>
                          </a:r>
                          <a:endParaRPr lang="en-US" sz="2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s-ES_tradnl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_tradnl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- Rendimiento de conexión (%)</a:t>
                          </a:r>
                          <a:endParaRPr lang="en-US" sz="2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s-ES_tradnl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𝑜𝑝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_tradnl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- Rendimiento de operación (%)</a:t>
                          </a:r>
                          <a:endParaRPr lang="en-US" sz="2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73987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1059478"/>
                  </p:ext>
                </p:extLst>
              </p:nvPr>
            </p:nvGraphicFramePr>
            <p:xfrm>
              <a:off x="794327" y="1205636"/>
              <a:ext cx="7536873" cy="48752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1964">
                      <a:extLst>
                        <a:ext uri="{9D8B030D-6E8A-4147-A177-3AD203B41FA5}">
                          <a16:colId xmlns:a16="http://schemas.microsoft.com/office/drawing/2014/main" val="1675660697"/>
                        </a:ext>
                      </a:extLst>
                    </a:gridCol>
                    <a:gridCol w="6834909">
                      <a:extLst>
                        <a:ext uri="{9D8B030D-6E8A-4147-A177-3AD203B41FA5}">
                          <a16:colId xmlns:a16="http://schemas.microsoft.com/office/drawing/2014/main" val="146239103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800" dirty="0" smtClean="0">
                              <a:latin typeface="+mn-lt"/>
                            </a:rPr>
                            <a:t>N°</a:t>
                          </a:r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800" dirty="0" smtClean="0">
                              <a:latin typeface="+mn-lt"/>
                            </a:rPr>
                            <a:t>Parámetro</a:t>
                          </a:r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663561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800" dirty="0" smtClean="0">
                              <a:latin typeface="+mn-lt"/>
                            </a:rPr>
                            <a:t>2</a:t>
                          </a:r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39" t="-110588" r="-357" b="-76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05587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(Radiación de 1 000 W/m</a:t>
                          </a:r>
                          <a:r>
                            <a:rPr lang="es-ES_tradnl" sz="280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s-ES_tradnl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 y t </a:t>
                          </a:r>
                          <a:r>
                            <a:rPr lang="es-ES_tradnl" sz="280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panel</a:t>
                          </a:r>
                          <a:r>
                            <a:rPr lang="es-ES_tradnl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25 °C)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5022704"/>
                      </a:ext>
                    </a:extLst>
                  </a:tr>
                  <a:tr h="965962">
                    <a:tc>
                      <a:txBody>
                        <a:bodyPr/>
                        <a:lstStyle/>
                        <a:p>
                          <a:endParaRPr lang="en-US" sz="280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39" t="-166038" r="-357" b="-257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52183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8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Donde:</a:t>
                          </a:r>
                          <a:endParaRPr lang="en-US" sz="280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796050"/>
                      </a:ext>
                    </a:extLst>
                  </a:tr>
                  <a:tr h="1836611">
                    <a:tc>
                      <a:txBody>
                        <a:bodyPr/>
                        <a:lstStyle/>
                        <a:p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39" t="-168212" r="-357" b="-72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73987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5562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80FFA5C-0100-48A7-9F58-49442A54C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23825"/>
            <a:ext cx="91059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54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77563"/>
            <a:ext cx="7886700" cy="1011091"/>
          </a:xfrm>
        </p:spPr>
        <p:txBody>
          <a:bodyPr>
            <a:normAutofit/>
          </a:bodyPr>
          <a:lstStyle/>
          <a:p>
            <a:r>
              <a:rPr lang="es-ES_tradnl" u="sng" dirty="0"/>
              <a:t>Máximo valor de los rendimientos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7272052"/>
                  </p:ext>
                </p:extLst>
              </p:nvPr>
            </p:nvGraphicFramePr>
            <p:xfrm>
              <a:off x="1043708" y="1948873"/>
              <a:ext cx="7056584" cy="33140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040">
                      <a:extLst>
                        <a:ext uri="{9D8B030D-6E8A-4147-A177-3AD203B41FA5}">
                          <a16:colId xmlns:a16="http://schemas.microsoft.com/office/drawing/2014/main" val="3287543049"/>
                        </a:ext>
                      </a:extLst>
                    </a:gridCol>
                    <a:gridCol w="1662544">
                      <a:extLst>
                        <a:ext uri="{9D8B030D-6E8A-4147-A177-3AD203B41FA5}">
                          <a16:colId xmlns:a16="http://schemas.microsoft.com/office/drawing/2014/main" val="999681237"/>
                        </a:ext>
                      </a:extLst>
                    </a:gridCol>
                  </a:tblGrid>
                  <a:tr h="4373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800" dirty="0"/>
                            <a:t>Rendimientos 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800"/>
                            <a:t>Valores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9532267"/>
                      </a:ext>
                    </a:extLst>
                  </a:tr>
                  <a:tr h="5209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- Rendimiento del regulador 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90%</a:t>
                          </a:r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5786026"/>
                      </a:ext>
                    </a:extLst>
                  </a:tr>
                  <a:tr h="90060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- Rendimiento del acumulador (batería)</a:t>
                          </a:r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89%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0499924"/>
                      </a:ext>
                    </a:extLst>
                  </a:tr>
                  <a:tr h="4938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- Rendimiento de conexión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93%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237969"/>
                      </a:ext>
                    </a:extLst>
                  </a:tr>
                  <a:tr h="8118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𝑜𝑝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- Rendimiento de operación</a:t>
                          </a:r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90% </a:t>
                          </a:r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08424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7272052"/>
                  </p:ext>
                </p:extLst>
              </p:nvPr>
            </p:nvGraphicFramePr>
            <p:xfrm>
              <a:off x="1043708" y="1948873"/>
              <a:ext cx="7056584" cy="33140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040">
                      <a:extLst>
                        <a:ext uri="{9D8B030D-6E8A-4147-A177-3AD203B41FA5}">
                          <a16:colId xmlns:a16="http://schemas.microsoft.com/office/drawing/2014/main" val="3287543049"/>
                        </a:ext>
                      </a:extLst>
                    </a:gridCol>
                    <a:gridCol w="1662544">
                      <a:extLst>
                        <a:ext uri="{9D8B030D-6E8A-4147-A177-3AD203B41FA5}">
                          <a16:colId xmlns:a16="http://schemas.microsoft.com/office/drawing/2014/main" val="99968123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800" dirty="0" smtClean="0"/>
                            <a:t>Rendimientos 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2800" smtClean="0"/>
                            <a:t>Valores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9532267"/>
                      </a:ext>
                    </a:extLst>
                  </a:tr>
                  <a:tr h="520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3" t="-109302" r="-31299" b="-43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2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90%</a:t>
                          </a:r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5786026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3" t="-116129" r="-31299" b="-14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2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89%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049992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3" t="-394118" r="-31299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2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93%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237969"/>
                      </a:ext>
                    </a:extLst>
                  </a:tr>
                  <a:tr h="8118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3" t="-313433" r="-31299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2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90% </a:t>
                          </a:r>
                          <a:endParaRPr lang="en-US" sz="28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08424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7512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2486164"/>
                  </p:ext>
                </p:extLst>
              </p:nvPr>
            </p:nvGraphicFramePr>
            <p:xfrm>
              <a:off x="1108365" y="536144"/>
              <a:ext cx="7158182" cy="59777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58182">
                      <a:extLst>
                        <a:ext uri="{9D8B030D-6E8A-4147-A177-3AD203B41FA5}">
                          <a16:colId xmlns:a16="http://schemas.microsoft.com/office/drawing/2014/main" val="3717966286"/>
                        </a:ext>
                      </a:extLst>
                    </a:gridCol>
                  </a:tblGrid>
                  <a:tr h="4348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3200" dirty="0"/>
                            <a:t>Transformación de las ecuaciones.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902716"/>
                      </a:ext>
                    </a:extLst>
                  </a:tr>
                  <a:tr h="766483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𝐼𝑠𝑖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es-ES_tradnl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𝑂𝑃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𝑆</m:t>
                                    </m:r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∗1000)</m:t>
                                    </m:r>
                                  </m:den>
                                </m:f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1599012"/>
                      </a:ext>
                    </a:extLst>
                  </a:tr>
                  <a:tr h="754942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𝐼𝑠𝑖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es-ES_tradnl" sz="2800" i="1" strike="sngStrike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𝑁𝐺</m:t>
                                        </m:r>
                                      </m:sub>
                                    </m:sSub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𝑂𝑃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_tradnl" sz="2800" i="1" strike="sngStrike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𝑆</m:t>
                                        </m:r>
                                        <m:r>
                                          <a:rPr lang="en-US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∗1000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8514636"/>
                      </a:ext>
                    </a:extLst>
                  </a:tr>
                  <a:tr h="754942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n-US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𝐼𝑠𝑖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 </m:t>
                                </m:r>
                                <m:sSub>
                                  <m:sSub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𝑁𝐺</m:t>
                                    </m:r>
                                  </m:sub>
                                </m:sSub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𝑂𝑃</m:t>
                                        </m:r>
                                      </m:sub>
                                    </m:sSub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9913817"/>
                      </a:ext>
                    </a:extLst>
                  </a:tr>
                  <a:tr h="731081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𝐼𝑠𝑖</m:t>
                                </m:r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 </m:t>
                                </m:r>
                                <m:sSub>
                                  <m:sSub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𝑁𝐺</m:t>
                                    </m:r>
                                  </m:sub>
                                </m:sSub>
                                <m:r>
                                  <a:rPr lang="es-ES_tradnl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𝑂𝑃</m:t>
                                        </m:r>
                                      </m:sub>
                                    </m:s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508802"/>
                      </a:ext>
                    </a:extLst>
                  </a:tr>
                  <a:tr h="731081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𝐼𝑠𝑖</m:t>
                                </m:r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 </m:t>
                                </m:r>
                                <m:sSub>
                                  <m:sSub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𝑁𝐺</m:t>
                                    </m:r>
                                  </m:sub>
                                </m:sSub>
                                <m:r>
                                  <a:rPr lang="es-ES_tradnl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0,93∗0,90∗0,9</m:t>
                                    </m:r>
                                  </m:num>
                                  <m:den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5239128"/>
                      </a:ext>
                    </a:extLst>
                  </a:tr>
                  <a:tr h="434842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=0,753∗</m:t>
                                </m:r>
                                <m:r>
                                  <a:rPr lang="es-ES_tradnl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𝐼𝑠𝑖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 </m:t>
                                </m:r>
                                <m:sSub>
                                  <m:sSub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50609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2486164"/>
                  </p:ext>
                </p:extLst>
              </p:nvPr>
            </p:nvGraphicFramePr>
            <p:xfrm>
              <a:off x="1108365" y="536144"/>
              <a:ext cx="7158182" cy="59777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58182">
                      <a:extLst>
                        <a:ext uri="{9D8B030D-6E8A-4147-A177-3AD203B41FA5}">
                          <a16:colId xmlns:a16="http://schemas.microsoft.com/office/drawing/2014/main" val="371796628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3200" dirty="0" smtClean="0"/>
                            <a:t>Transformación de las ecuaciones.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902716"/>
                      </a:ext>
                    </a:extLst>
                  </a:tr>
                  <a:tr h="9659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" t="-67296" r="-340" b="-4591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599012"/>
                      </a:ext>
                    </a:extLst>
                  </a:tr>
                  <a:tr h="950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" t="-170513" r="-340" b="-367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8514636"/>
                      </a:ext>
                    </a:extLst>
                  </a:tr>
                  <a:tr h="822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" t="-312593" r="-340" b="-32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9913817"/>
                      </a:ext>
                    </a:extLst>
                  </a:tr>
                  <a:tr h="12487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" t="-271707" r="-340" b="-1141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7508802"/>
                      </a:ext>
                    </a:extLst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" t="-518367" r="-340" b="-591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523912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" t="-1069412" r="-340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0609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6486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5042162"/>
                  </p:ext>
                </p:extLst>
              </p:nvPr>
            </p:nvGraphicFramePr>
            <p:xfrm>
              <a:off x="729674" y="227734"/>
              <a:ext cx="7934036" cy="61800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34036">
                      <a:extLst>
                        <a:ext uri="{9D8B030D-6E8A-4147-A177-3AD203B41FA5}">
                          <a16:colId xmlns:a16="http://schemas.microsoft.com/office/drawing/2014/main" val="1875520498"/>
                        </a:ext>
                      </a:extLst>
                    </a:gridCol>
                  </a:tblGrid>
                  <a:tr h="434842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800" dirty="0"/>
                            <a:t>Transformación de las ecuaciones. (Continuación)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535643"/>
                      </a:ext>
                    </a:extLst>
                  </a:tr>
                  <a:tr h="434842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MX" sz="2800" dirty="0"/>
                            <a:t>Considerando</a:t>
                          </a:r>
                          <a:r>
                            <a:rPr lang="es-MX" sz="2800" baseline="0" dirty="0"/>
                            <a:t> un </a:t>
                          </a:r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factor de seguridad de 1,15 (Incluye las pérdidas por acumulación de suciedad</a:t>
                          </a:r>
                          <a:r>
                            <a:rPr lang="es-ES_tradnl" sz="2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en los paneles;</a:t>
                          </a:r>
                          <a:r>
                            <a:rPr lang="es-ES_tradnl" sz="2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soluciones puntuales de mayor consumo, baja radiación, etc. 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1930980"/>
                      </a:ext>
                    </a:extLst>
                  </a:tr>
                  <a:tr h="434842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∗1,15=0,753∗</m:t>
                                </m:r>
                                <m:r>
                                  <a:rPr lang="es-ES_tradnl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𝐼𝑠𝑖</m:t>
                                </m:r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 </m:t>
                                </m:r>
                                <m:sSub>
                                  <m:sSub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602171"/>
                      </a:ext>
                    </a:extLst>
                  </a:tr>
                  <a:tr h="752038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0,753</m:t>
                                    </m:r>
                                  </m:num>
                                  <m:den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1,15</m:t>
                                    </m:r>
                                  </m:den>
                                </m:f>
                                <m:r>
                                  <a:rPr lang="es-ES_tradnl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es-ES_tradnl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𝐼𝑠𝑖</m:t>
                                </m:r>
                                <m:r>
                                  <a:rPr lang="es-ES_tradnl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 </m:t>
                                </m:r>
                                <m:sSub>
                                  <m:sSub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267807"/>
                      </a:ext>
                    </a:extLst>
                  </a:tr>
                  <a:tr h="434842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=0,654∗</m:t>
                                </m:r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𝐼𝑠𝑖</m:t>
                                </m:r>
                                <m:r>
                                  <a:rPr lang="es-ES_tradnl" sz="2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 </m:t>
                                </m:r>
                                <m:sSub>
                                  <m:sSub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8062356"/>
                      </a:ext>
                    </a:extLst>
                  </a:tr>
                  <a:tr h="434842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despejando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𝑁𝐺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_tradnl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(Potencia Nominal del Generador) que es igual a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_tradnl" sz="2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r>
                                        <a:rPr lang="es-ES_tradnl" sz="2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_tradnl" sz="2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𝑁𝐺</m:t>
                                      </m:r>
                                    </m:sub>
                                  </m:sSub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_tradnl" sz="2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_tradnl" sz="2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8089730"/>
                      </a:ext>
                    </a:extLst>
                  </a:tr>
                  <a:tr h="434842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𝑁𝐺</m:t>
                                    </m:r>
                                  </m:sub>
                                </m:sSub>
                                <m:r>
                                  <a:rPr lang="en-US" sz="2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𝐸𝑢</m:t>
                                    </m:r>
                                  </m:num>
                                  <m:den>
                                    <m:r>
                                      <a:rPr lang="en-US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0,654∗</m:t>
                                    </m:r>
                                    <m:r>
                                      <a:rPr lang="es-ES_tradnl" sz="2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𝐼𝑠𝑖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06312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5042162"/>
                  </p:ext>
                </p:extLst>
              </p:nvPr>
            </p:nvGraphicFramePr>
            <p:xfrm>
              <a:off x="729674" y="227734"/>
              <a:ext cx="7934036" cy="61800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34036">
                      <a:extLst>
                        <a:ext uri="{9D8B030D-6E8A-4147-A177-3AD203B41FA5}">
                          <a16:colId xmlns:a16="http://schemas.microsoft.com/office/drawing/2014/main" val="187552049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2800" dirty="0" smtClean="0"/>
                            <a:t>Transformación de las ecuaciones. (Continuación)</a:t>
                          </a:r>
                          <a:endParaRPr lang="en-US" sz="28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2535643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MX" sz="2800" dirty="0" smtClean="0"/>
                            <a:t>Considerando</a:t>
                          </a:r>
                          <a:r>
                            <a:rPr lang="es-MX" sz="2800" baseline="0" dirty="0" smtClean="0"/>
                            <a:t> un </a:t>
                          </a:r>
                          <a:r>
                            <a:rPr lang="es-ES_tradnl" sz="2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factor de seguridad de 1,15 (Incluye las pérdidas por acumulación de suciedad</a:t>
                          </a:r>
                          <a:r>
                            <a:rPr lang="es-ES_tradnl" sz="2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s-ES_tradnl" sz="2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en los paneles;</a:t>
                          </a:r>
                          <a:r>
                            <a:rPr lang="es-ES_tradnl" sz="2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s-ES_tradnl" sz="2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soluciones puntuales de mayor consumo, baja radiación, etc. 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193098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" t="-452326" r="-307" b="-640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02171"/>
                      </a:ext>
                    </a:extLst>
                  </a:tr>
                  <a:tr h="946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" t="-306452" r="-307" b="-255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26780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" t="-741176" r="-307" b="-36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8062356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" t="-461290" r="-307" b="-1006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089730"/>
                      </a:ext>
                    </a:extLst>
                  </a:tr>
                  <a:tr h="9354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" t="-564935" r="-307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06312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2483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9656010"/>
                  </p:ext>
                </p:extLst>
              </p:nvPr>
            </p:nvGraphicFramePr>
            <p:xfrm>
              <a:off x="794328" y="879764"/>
              <a:ext cx="7712363" cy="46339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12363">
                      <a:extLst>
                        <a:ext uri="{9D8B030D-6E8A-4147-A177-3AD203B41FA5}">
                          <a16:colId xmlns:a16="http://schemas.microsoft.com/office/drawing/2014/main" val="41319614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2800" noProof="0" dirty="0">
                              <a:latin typeface="+mn-lt"/>
                            </a:rPr>
                            <a:t>Transformación de las ecuaciones. (Continuación)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22800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sz="2800" kern="1200" noProof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_tradnl" sz="2800" i="1" kern="1200" noProof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800" i="1" kern="1200" noProof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ES_tradnl" sz="2800" i="1" kern="1200" noProof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_tradnl" sz="2800" i="1" kern="1200" noProof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𝑁𝐺</m:t>
                                  </m:r>
                                </m:sub>
                              </m:sSub>
                              <m:r>
                                <a:rPr lang="es-ES_tradnl" sz="2800" i="1" kern="1200" noProof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ES_tradnl" sz="2800" i="1" kern="1200" noProof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800" i="1" kern="1200" noProof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_tradnl" sz="2800" i="1" kern="1200" noProof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s-ES_tradnl" sz="2800" i="1" kern="1200" noProof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lang="es-ES_tradnl" sz="2800" i="1" kern="1200" noProof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oMath>
                          </a14:m>
                          <a:r>
                            <a:rPr lang="es-ES_tradnl" sz="2800" kern="1200" noProof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despejando el número de paneles (N)</a:t>
                          </a:r>
                          <a:endParaRPr lang="es-ES_tradnl" sz="2800" noProof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7907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s-ES_tradnl" sz="2800" i="1" kern="1200" noProof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  <m:r>
                                <a:rPr lang="es-ES_tradnl" sz="2800" i="1" kern="1200" noProof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ES_tradnl" sz="2800" i="1" kern="1200" noProof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_tradnl" sz="2800" i="1" kern="1200" noProof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_tradnl" sz="2800" i="1" kern="1200" noProof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_tradnl" sz="2800" i="1" kern="1200" noProof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𝑁𝐺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_tradnl" sz="2800" i="1" kern="1200" noProof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_tradnl" sz="2800" i="1" kern="1200" noProof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_tradnl" sz="2800" i="1" kern="1200" noProof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𝑁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ES_tradnl" sz="2800" i="1" kern="1200" noProof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r>
                            <a:rPr lang="es-ES_tradnl" sz="2800" kern="1200" noProof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El</a:t>
                          </a:r>
                          <a:r>
                            <a:rPr lang="es-ES_tradnl" sz="2800" kern="1200" baseline="0" noProof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N no puede ser fraccionario</a:t>
                          </a:r>
                          <a:endParaRPr lang="es-ES_tradnl" sz="2800" noProof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7509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2800" noProof="0" dirty="0">
                              <a:latin typeface="+mn-lt"/>
                            </a:rPr>
                            <a:t>Dado que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𝑁𝐺</m:t>
                                  </m:r>
                                </m:sub>
                              </m:sSub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𝐸𝑢</m:t>
                                  </m:r>
                                </m:num>
                                <m:den>
                                  <m:r>
                                    <a:rPr lang="en-US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0,654∗</m:t>
                                  </m:r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𝐼𝑠𝑖</m:t>
                                  </m:r>
                                </m:den>
                              </m:f>
                            </m:oMath>
                          </a14:m>
                          <a:endParaRPr lang="en-US" sz="2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4125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s-ES_tradnl" sz="2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𝐸𝑢</m:t>
                                  </m:r>
                                </m:num>
                                <m:den>
                                  <m:r>
                                    <a:rPr lang="en-US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0,654∗</m:t>
                                  </m:r>
                                  <m:r>
                                    <a:rPr lang="es-ES_tradnl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𝐼𝑠𝑖</m:t>
                                  </m:r>
                                  <m:r>
                                    <a:rPr lang="en-US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_tradnl" sz="2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_tradnl" sz="2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𝑁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s-ES_tradnl" sz="2800" noProof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82522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s-MX" sz="2800" b="0" i="0" u="none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Recuerde</m:t>
                              </m:r>
                              <m:r>
                                <a:rPr lang="es-MX" sz="2800" b="0" i="0" u="none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s-MX" sz="2800" b="0" i="0" u="none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que</m:t>
                              </m:r>
                              <m:r>
                                <a:rPr lang="es-MX" sz="2800" b="0" i="0" u="none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s-ES_tradnl" sz="2800" b="1" i="1" u="none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𝑰𝒔𝒊</m:t>
                              </m:r>
                            </m:oMath>
                          </a14:m>
                          <a:r>
                            <a:rPr lang="es-ES_tradnl" sz="2800" i="1" u="non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s-ES_tradnl" sz="2800" i="0" u="non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corresponde al valor medio mensual del peor mes de radiación solar</a:t>
                          </a:r>
                          <a:endParaRPr lang="es-ES_tradnl" sz="2800" i="0" u="none" noProof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9401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9656010"/>
                  </p:ext>
                </p:extLst>
              </p:nvPr>
            </p:nvGraphicFramePr>
            <p:xfrm>
              <a:off x="794328" y="879764"/>
              <a:ext cx="7712363" cy="46598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12363">
                      <a:extLst>
                        <a:ext uri="{9D8B030D-6E8A-4147-A177-3AD203B41FA5}">
                          <a16:colId xmlns:a16="http://schemas.microsoft.com/office/drawing/2014/main" val="41319614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2800" noProof="0" dirty="0" smtClean="0">
                              <a:latin typeface="+mn-lt"/>
                            </a:rPr>
                            <a:t>Transformación de las ecuaciones. (Continuación)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2280052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" t="-60645" r="-316" b="-35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7907575"/>
                      </a:ext>
                    </a:extLst>
                  </a:tr>
                  <a:tr h="7566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" t="-200806" r="-316" b="-34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7509428"/>
                      </a:ext>
                    </a:extLst>
                  </a:tr>
                  <a:tr h="7386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" t="-305738" r="-316" b="-252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4125773"/>
                      </a:ext>
                    </a:extLst>
                  </a:tr>
                  <a:tr h="7566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" t="-399194" r="-316" b="-14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8252254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" t="-399355" r="-316" b="-18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9401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45634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653974"/>
                  </p:ext>
                </p:extLst>
              </p:nvPr>
            </p:nvGraphicFramePr>
            <p:xfrm>
              <a:off x="517237" y="731981"/>
              <a:ext cx="8275782" cy="44503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75782">
                      <a:extLst>
                        <a:ext uri="{9D8B030D-6E8A-4147-A177-3AD203B41FA5}">
                          <a16:colId xmlns:a16="http://schemas.microsoft.com/office/drawing/2014/main" val="30285932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_tradnl" sz="2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Otra forma de obtener el número de paneles es haciendo uso del criterio de </a:t>
                          </a:r>
                          <a:r>
                            <a:rPr lang="es-ES_tradnl" sz="24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Horas Pico Solares (HPS)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26904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𝐻𝑃𝑆</m:t>
                                </m:r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𝑅𝑎𝑑𝑖𝑎𝑐𝑖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ó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𝑠𝑜𝑙𝑎𝑟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𝑖𝑛𝑐𝑖𝑑𝑒𝑛𝑡𝑒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MX" sz="2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𝑒𝑛</m:t>
                                    </m:r>
                                    <m:r>
                                      <a:rPr lang="es-MX" sz="2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𝑝𝑎𝑛𝑒𝑙𝑒𝑠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(</m:t>
                                    </m:r>
                                    <m:f>
                                      <m:f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𝑊</m:t>
                                        </m:r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4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_tradnl" sz="24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s-ES_tradnl" sz="24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í</m:t>
                                        </m:r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 </m:t>
                                    </m:r>
                                  </m:num>
                                  <m:den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𝑃𝑜𝑡𝑒𝑛𝑐𝑖𝑎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𝑝𝑖𝑐𝑜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𝑒𝑛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𝑐𝑜𝑛𝑑𝑖𝑐𝑖𝑜𝑛𝑒𝑠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𝑒𝑠𝑡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á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𝑛𝑑𝑎𝑟</m:t>
                                    </m:r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(1000 </m:t>
                                    </m:r>
                                    <m:f>
                                      <m:f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𝑊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4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_tradnl" sz="24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s-ES_tradnl" sz="24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53464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𝐼𝑠𝑖</m:t>
                                </m:r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es-ES_tradnl" sz="2400" i="1" strike="sngStrike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𝑆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𝑁𝐺</m:t>
                                        </m:r>
                                      </m:sub>
                                    </m:s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𝑂𝑃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_tradnl" sz="2400" i="1" strike="sngStrike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𝑆</m:t>
                                        </m:r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∗1000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𝐼𝑠𝑖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 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𝑁𝐺</m:t>
                                    </m:r>
                                  </m:sub>
                                </m:sSub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𝑂𝑃</m:t>
                                        </m:r>
                                      </m:sub>
                                    </m:s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s-ES_tradnl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98468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_tradnl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 </a:t>
                          </a:r>
                          <a14:m>
                            <m:oMath xmlns:m="http://schemas.openxmlformats.org/officeDocument/2006/math">
                              <m:r>
                                <a:rPr lang="es-ES_tradnl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s-ES_tradnl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𝐼𝑠𝑖</m:t>
                                  </m:r>
                                </m:num>
                                <m:den>
                                  <m:r>
                                    <a:rPr lang="es-ES_tradnl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1000</m:t>
                                  </m:r>
                                </m:den>
                              </m:f>
                              <m:r>
                                <a:rPr lang="es-ES_tradnl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s-ES_tradnl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𝐻𝑆𝑃</m:t>
                              </m:r>
                            </m:oMath>
                          </a14:m>
                          <a:r>
                            <a:rPr lang="es-ES_tradnl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s-ES_tradnl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_tradnl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𝑁𝐺</m:t>
                                  </m:r>
                                </m:sub>
                              </m:sSub>
                              <m:r>
                                <a:rPr lang="es-ES_tradnl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_tradnl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s-ES_tradnl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lang="es-ES_tradnl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98214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𝐻𝑆𝑃</m:t>
                                </m:r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𝑁𝐺</m:t>
                                    </m:r>
                                  </m:sub>
                                </m:sSub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𝑂𝑃</m:t>
                                    </m:r>
                                  </m:sub>
                                </m:sSub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𝐻𝑆𝑃</m:t>
                                </m:r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𝑂𝑃</m:t>
                                    </m:r>
                                  </m:sub>
                                </m:sSub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1321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653974"/>
                  </p:ext>
                </p:extLst>
              </p:nvPr>
            </p:nvGraphicFramePr>
            <p:xfrm>
              <a:off x="517237" y="731981"/>
              <a:ext cx="8275782" cy="44630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75782">
                      <a:extLst>
                        <a:ext uri="{9D8B030D-6E8A-4147-A177-3AD203B41FA5}">
                          <a16:colId xmlns:a16="http://schemas.microsoft.com/office/drawing/2014/main" val="3028593220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s-ES_tradnl" sz="2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Otra forma de obtener el número de paneles es haciendo uso del criterio de </a:t>
                          </a:r>
                          <a:r>
                            <a:rPr lang="es-ES_tradnl" sz="2400" b="1" u="sng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Horas Pico Solares (HPS)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2690402"/>
                      </a:ext>
                    </a:extLst>
                  </a:tr>
                  <a:tr h="137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" t="-62996" r="-294" b="-1669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346409"/>
                      </a:ext>
                    </a:extLst>
                  </a:tr>
                  <a:tr h="8279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" t="-272059" r="-294" b="-1786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9846804"/>
                      </a:ext>
                    </a:extLst>
                  </a:tr>
                  <a:tr h="6179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" t="-500990" r="-294" b="-1405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821404"/>
                      </a:ext>
                    </a:extLst>
                  </a:tr>
                  <a:tr h="814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" t="-452985" r="-294" b="-5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321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0903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4680006"/>
                  </p:ext>
                </p:extLst>
              </p:nvPr>
            </p:nvGraphicFramePr>
            <p:xfrm>
              <a:off x="499341" y="735734"/>
              <a:ext cx="8275782" cy="52482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75782">
                      <a:extLst>
                        <a:ext uri="{9D8B030D-6E8A-4147-A177-3AD203B41FA5}">
                          <a16:colId xmlns:a16="http://schemas.microsoft.com/office/drawing/2014/main" val="30618492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2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Otra forma de obtener el número de paneles es haciendo uso del criterio de </a:t>
                          </a:r>
                          <a:r>
                            <a:rPr lang="es-ES_tradnl" sz="2400" b="1" u="sng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Horas Pico Solares (HPS). </a:t>
                          </a:r>
                          <a:r>
                            <a:rPr lang="es-ES_tradnl" sz="2400" b="1" u="non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(Continuación.) </a:t>
                          </a:r>
                          <a:endParaRPr lang="en-US" sz="2400" u="none" dirty="0"/>
                        </a:p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97829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MX" sz="2400" dirty="0"/>
                            <a:t>Sustituyendo los valores de los rendimientos en la energía útil.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8794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𝐻𝑆𝑃</m:t>
                                </m:r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𝑂𝑃</m:t>
                                    </m:r>
                                  </m:sub>
                                </m:sSub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𝐻𝑆𝑃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∗0.93∗0.90∗0.9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4710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𝐻𝑆𝑃</m:t>
                                </m:r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∗0.753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3103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1,15∗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𝐻𝑆𝑃</m:t>
                                </m:r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∗0.753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9574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𝐻𝑆𝑃</m:t>
                                </m:r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∗0.753/1,15</m:t>
                                </m:r>
                              </m:oMath>
                            </m:oMathPara>
                          </a14:m>
                          <a:endParaRPr lang="en-US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8092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𝐸𝑢</m:t>
                                </m:r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=0,654∗</m:t>
                                </m:r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𝐻𝑆𝑃</m:t>
                                </m:r>
                                <m:r>
                                  <a:rPr lang="es-ES_tradnl" sz="2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ES_tradnl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  <m:r>
                                  <a:rPr lang="es-ES_tradnl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1823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s-ES_tradnl" sz="24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  <m:r>
                                <a:rPr lang="es-ES_tradnl" sz="24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s-ES_tradnl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𝐸𝑢</m:t>
                                  </m:r>
                                </m:num>
                                <m:den>
                                  <m:r>
                                    <a:rPr lang="es-ES_tradnl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0,654∗</m:t>
                                  </m:r>
                                  <m:r>
                                    <a:rPr lang="es-ES_tradnl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𝐻𝑆𝑃</m:t>
                                  </m:r>
                                  <m:r>
                                    <a:rPr lang="es-ES_tradnl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_tradnl" sz="2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_tradnl" sz="2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𝑁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ES_tradnl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</m:t>
                              </m:r>
                            </m:oMath>
                          </a14:m>
                          <a:r>
                            <a:rPr lang="es-ES_tradnl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(Redondeo al valor inmediato superior y adicione 1)</a:t>
                          </a:r>
                          <a:endParaRPr lang="en-US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13439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4680006"/>
                  </p:ext>
                </p:extLst>
              </p:nvPr>
            </p:nvGraphicFramePr>
            <p:xfrm>
              <a:off x="499341" y="735734"/>
              <a:ext cx="8275782" cy="52482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75782">
                      <a:extLst>
                        <a:ext uri="{9D8B030D-6E8A-4147-A177-3AD203B41FA5}">
                          <a16:colId xmlns:a16="http://schemas.microsoft.com/office/drawing/2014/main" val="3061849261"/>
                        </a:ext>
                      </a:extLst>
                    </a:gridCol>
                  </a:tblGrid>
                  <a:tr h="11277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_tradnl" sz="2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Otra forma de obtener el número de paneles es haciendo uso del criterio de </a:t>
                          </a:r>
                          <a:r>
                            <a:rPr lang="es-ES_tradnl" sz="2400" b="1" u="sng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Horas Pico Solares (HPS). </a:t>
                          </a:r>
                          <a:r>
                            <a:rPr lang="es-ES_tradnl" sz="2400" b="1" u="none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(Continuación.) </a:t>
                          </a:r>
                          <a:endParaRPr lang="en-US" sz="2400" u="none" dirty="0" smtClean="0"/>
                        </a:p>
                        <a:p>
                          <a:pPr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978295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:r>
                            <a:rPr lang="es-MX" sz="2400" dirty="0" smtClean="0"/>
                            <a:t>Sustituyendo los valores de los rendimientos en la energía útil.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8794362"/>
                      </a:ext>
                    </a:extLst>
                  </a:tr>
                  <a:tr h="814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" t="-199254" r="-294" b="-365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471062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" t="-534667" r="-294" b="-55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31034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" t="-634667" r="-294" b="-45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5749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" t="-734667" r="-294" b="-35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8092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" t="-834667" r="-294" b="-25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1823050"/>
                      </a:ext>
                    </a:extLst>
                  </a:tr>
                  <a:tr h="10200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" t="-417262" r="-294" b="-13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13439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0668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85259E-7BB4-4E46-B7CF-2480972B9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08"/>
            <a:ext cx="9144000" cy="654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82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0C86743-5DAA-4495-B06F-C24E7390F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193"/>
            <a:ext cx="9144000" cy="63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4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68FC90-DF03-445C-AF93-7D372AC0F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185"/>
            <a:ext cx="9144000" cy="60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9EBDAA-E024-46DE-819D-236E853A4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25"/>
            <a:ext cx="9144000" cy="66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2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E0E9F9-6680-48BF-9967-05A063D0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53"/>
            <a:ext cx="9144000" cy="66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9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EE2B3C-48E5-4422-815C-9E591E719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44"/>
            <a:ext cx="9144000" cy="66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5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445873-4F7F-4B52-982D-E916A4668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42"/>
            <a:ext cx="9144000" cy="66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9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1A6D60-4322-4DB3-B8A3-39F031C78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1"/>
            <a:ext cx="9144000" cy="66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0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F85B2F-7C5B-4927-BE68-CC8F0F27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782"/>
            <a:ext cx="9144000" cy="6212237"/>
          </a:xfrm>
          <a:prstGeom prst="rect">
            <a:avLst/>
          </a:prstGeom>
        </p:spPr>
      </p:pic>
      <p:sp>
        <p:nvSpPr>
          <p:cNvPr id="4" name="4 CuadroTexto">
            <a:extLst>
              <a:ext uri="{FF2B5EF4-FFF2-40B4-BE49-F238E27FC236}">
                <a16:creationId xmlns:a16="http://schemas.microsoft.com/office/drawing/2014/main" id="{167AC65B-8F00-4666-B5BC-976A4E8B2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39" y="121981"/>
            <a:ext cx="79560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3200" b="1" u="sng" dirty="0">
                <a:solidFill>
                  <a:srgbClr val="FF0000"/>
                </a:solidFill>
                <a:latin typeface="Bodoni MT" panose="02070603080606020203" pitchFamily="18" charset="0"/>
                <a:cs typeface="Calibri" panose="020F0502020204030204" pitchFamily="34" charset="0"/>
              </a:rPr>
              <a:t>Parámetros Eléctricos. </a:t>
            </a:r>
            <a:endParaRPr lang="es-ES" sz="3200" b="1" u="sng" dirty="0">
              <a:solidFill>
                <a:srgbClr val="FF0000"/>
              </a:solidFill>
              <a:latin typeface="Bodoni MT" panose="020706030806060202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05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</TotalTime>
  <Words>368</Words>
  <Application>Microsoft Office PowerPoint</Application>
  <PresentationFormat>Presentación en pantalla (4:3)</PresentationFormat>
  <Paragraphs>77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Berlin Sans FB Demi</vt:lpstr>
      <vt:lpstr>Bodoni MT</vt:lpstr>
      <vt:lpstr>Calibri</vt:lpstr>
      <vt:lpstr>Calibri Light</vt:lpstr>
      <vt:lpstr>Cambria Math</vt:lpstr>
      <vt:lpstr>Times New Roman</vt:lpstr>
      <vt:lpstr>Tema de Office</vt:lpstr>
      <vt:lpstr>“GENERACIÓN ELÉCTRICA CON SISTEMAS FOTOVOLTAICOS EN CUBIERTAS  CONECTADOS A LA RED NACIONAL.”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Esquema del sistema de generación fotovoltaica.</vt:lpstr>
      <vt:lpstr>Secuencia de cálculo</vt:lpstr>
      <vt:lpstr>Secuencia de cálculo. Continuación</vt:lpstr>
      <vt:lpstr>Máximo valor de los rendimientos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Pepe</dc:creator>
  <cp:lastModifiedBy>LENOVO</cp:lastModifiedBy>
  <cp:revision>22</cp:revision>
  <dcterms:created xsi:type="dcterms:W3CDTF">2023-03-22T21:48:25Z</dcterms:created>
  <dcterms:modified xsi:type="dcterms:W3CDTF">2025-09-22T20:21:50Z</dcterms:modified>
</cp:coreProperties>
</file>